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17"/>
  </p:notesMasterIdLst>
  <p:sldIdLst>
    <p:sldId id="257" r:id="rId5"/>
    <p:sldId id="262" r:id="rId6"/>
    <p:sldId id="266" r:id="rId7"/>
    <p:sldId id="267" r:id="rId8"/>
    <p:sldId id="275" r:id="rId9"/>
    <p:sldId id="268" r:id="rId10"/>
    <p:sldId id="273" r:id="rId11"/>
    <p:sldId id="269" r:id="rId12"/>
    <p:sldId id="274" r:id="rId13"/>
    <p:sldId id="298" r:id="rId14"/>
    <p:sldId id="299" r:id="rId15"/>
    <p:sldId id="292" r:id="rId16"/>
  </p:sldIdLst>
  <p:sldSz cx="18288000" cy="10287000"/>
  <p:notesSz cx="6858000" cy="9144000"/>
  <p:embeddedFontLst>
    <p:embeddedFont>
      <p:font typeface="Rubik" pitchFamily="2" charset="-79"/>
      <p:regular r:id="rId18"/>
      <p:bold r:id="rId19"/>
      <p:italic r:id="rId20"/>
      <p:boldItalic r:id="rId21"/>
    </p:embeddedFont>
    <p:embeddedFont>
      <p:font typeface="Rubik Bold" pitchFamily="2" charset="-79"/>
      <p:bold r:id="rId22"/>
      <p:italic r:id="rId23"/>
      <p:boldItalic r:id="rId24"/>
    </p:embeddedFont>
    <p:embeddedFont>
      <p:font typeface="Rubik Medium" pitchFamily="2" charset="-79"/>
      <p:regular r:id="rId25"/>
      <p:italic r:id="rId26"/>
    </p:embeddedFont>
    <p:embeddedFont>
      <p:font typeface="Urbanist" panose="020B0A04040200000203" pitchFamily="34" charset="77"/>
      <p:regular r:id="rId27"/>
      <p:bold r:id="rId28"/>
      <p:italic r:id="rId29"/>
      <p:boldItalic r:id="rId30"/>
    </p:embeddedFont>
    <p:embeddedFont>
      <p:font typeface="Urbanist Medium" panose="020B0A04040200000203" pitchFamily="34" charset="77"/>
      <p:regular r:id="rId31"/>
      <p: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94576" autoAdjust="0"/>
  </p:normalViewPr>
  <p:slideViewPr>
    <p:cSldViewPr>
      <p:cViewPr>
        <p:scale>
          <a:sx n="69" d="100"/>
          <a:sy n="69" d="100"/>
        </p:scale>
        <p:origin x="2512" y="1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7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font" Target="fonts/font1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2AA2C7-90A3-4AF7-93D6-B5F0B29213F5}" type="datetimeFigureOut">
              <a:rPr lang="en-US" smtClean="0"/>
              <a:t>7/9/25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8FBD2E-7FDE-4C48-9C64-1F9AD0E84C84}" type="slidenum">
              <a:rPr lang="en-US" smtClean="0"/>
              <a:t>‹#›</a:t>
            </a:fld>
            <a:endParaRPr lang="en-US"/>
          </a:p>
        </p:txBody>
      </p:sp>
    </p:spTree>
    <p:extLst>
      <p:ext uri="{BB962C8B-B14F-4D97-AF65-F5344CB8AC3E}">
        <p14:creationId xmlns:p14="http://schemas.microsoft.com/office/powerpoint/2010/main" val="255449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257800" y="3162300"/>
            <a:ext cx="7772400" cy="1470025"/>
          </a:xfrm>
        </p:spPr>
        <p:txBody>
          <a:bodyPr/>
          <a:lstStyle/>
          <a:p>
            <a:r>
              <a:rPr lang="en-US" dirty="0"/>
              <a:t>Click to edit Master title style</a:t>
            </a:r>
          </a:p>
        </p:txBody>
      </p:sp>
      <p:sp>
        <p:nvSpPr>
          <p:cNvPr id="3" name="Subtitle 2"/>
          <p:cNvSpPr>
            <a:spLocks noGrp="1"/>
          </p:cNvSpPr>
          <p:nvPr>
            <p:ph type="subTitle" idx="1"/>
          </p:nvPr>
        </p:nvSpPr>
        <p:spPr>
          <a:xfrm>
            <a:off x="5943600" y="49180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White">
    <p:spTree>
      <p:nvGrpSpPr>
        <p:cNvPr id="1" name=""/>
        <p:cNvGrpSpPr/>
        <p:nvPr/>
      </p:nvGrpSpPr>
      <p:grpSpPr>
        <a:xfrm>
          <a:off x="0" y="0"/>
          <a:ext cx="0" cy="0"/>
          <a:chOff x="0" y="0"/>
          <a:chExt cx="0" cy="0"/>
        </a:xfrm>
      </p:grpSpPr>
      <p:sp>
        <p:nvSpPr>
          <p:cNvPr id="2" name="Title 1"/>
          <p:cNvSpPr>
            <a:spLocks noGrp="1"/>
          </p:cNvSpPr>
          <p:nvPr>
            <p:ph type="title"/>
          </p:nvPr>
        </p:nvSpPr>
        <p:spPr>
          <a:xfrm>
            <a:off x="1447800" y="800100"/>
            <a:ext cx="8229600" cy="1143000"/>
          </a:xfrm>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urp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800100"/>
            <a:ext cx="8229600" cy="1143000"/>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12193731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3009900"/>
            <a:ext cx="8229600" cy="5853113"/>
          </a:xfrm>
        </p:spPr>
        <p:txBody>
          <a:bodyPr/>
          <a:lstStyle>
            <a:lvl1pPr>
              <a:defRPr sz="3200">
                <a:latin typeface="Urbanist" panose="020B0A04040200000203" pitchFamily="34" charset="0"/>
                <a:ea typeface="Urbanist" panose="020B0A04040200000203" pitchFamily="34" charset="0"/>
                <a:cs typeface="Urbanist" panose="020B0A04040200000203" pitchFamily="34" charset="0"/>
              </a:defRPr>
            </a:lvl1pPr>
            <a:lvl2pPr>
              <a:defRPr sz="2800">
                <a:latin typeface="Urbanist" panose="020B0A04040200000203" pitchFamily="34" charset="0"/>
                <a:ea typeface="Urbanist" panose="020B0A04040200000203" pitchFamily="34" charset="0"/>
                <a:cs typeface="Urbanist" panose="020B0A04040200000203" pitchFamily="34" charset="0"/>
              </a:defRPr>
            </a:lvl2pPr>
            <a:lvl3pPr>
              <a:defRPr sz="2400">
                <a:latin typeface="Urbanist" panose="020B0A04040200000203" pitchFamily="34" charset="0"/>
                <a:ea typeface="Urbanist" panose="020B0A04040200000203" pitchFamily="34" charset="0"/>
                <a:cs typeface="Urbanist" panose="020B0A04040200000203" pitchFamily="34" charset="0"/>
              </a:defRPr>
            </a:lvl3pPr>
            <a:lvl4pPr>
              <a:defRPr sz="2000">
                <a:latin typeface="Urbanist" panose="020B0A04040200000203" pitchFamily="34" charset="0"/>
                <a:ea typeface="Urbanist" panose="020B0A04040200000203" pitchFamily="34" charset="0"/>
                <a:cs typeface="Urbanist" panose="020B0A04040200000203" pitchFamily="34" charset="0"/>
              </a:defRPr>
            </a:lvl4pPr>
            <a:lvl5pPr>
              <a:defRPr sz="2000">
                <a:latin typeface="Urbanist" panose="020B0A04040200000203" pitchFamily="34" charset="0"/>
                <a:ea typeface="Urbanist" panose="020B0A04040200000203" pitchFamily="34" charset="0"/>
                <a:cs typeface="Urbanist" panose="020B0A04040200000203"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EA97399-0AEB-28A8-30BB-DBC099CB326C}"/>
              </a:ext>
            </a:extLst>
          </p:cNvPr>
          <p:cNvSpPr>
            <a:spLocks noGrp="1"/>
          </p:cNvSpPr>
          <p:nvPr>
            <p:ph type="title"/>
          </p:nvPr>
        </p:nvSpPr>
        <p:spPr>
          <a:xfrm>
            <a:off x="1447800" y="800100"/>
            <a:ext cx="8229600" cy="1143000"/>
          </a:xfrm>
        </p:spPr>
        <p:txBody>
          <a:bodyPr/>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9220200" cy="1143000"/>
          </a:xfrm>
          <a:prstGeom prst="rect">
            <a:avLst/>
          </a:prstGeom>
        </p:spPr>
        <p:txBody>
          <a:bodyPr vert="horz" lIns="91440" tIns="45720" rIns="91440" bIns="45720" rtlCol="0" anchor="ctr">
            <a:normAutofit/>
          </a:bodyPr>
          <a:lstStyle/>
          <a:p>
            <a:r>
              <a:rPr lang="en-US" dirty="0"/>
              <a:t>Click to edit the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Urbanist</a:t>
            </a:r>
          </a:p>
          <a:p>
            <a:pPr lvl="3"/>
            <a:endParaRPr lang="en-US" dirty="0"/>
          </a:p>
          <a:p>
            <a:pPr lvl="3"/>
            <a:endParaRPr lang="en-US" dirty="0"/>
          </a:p>
          <a:p>
            <a:pPr lvl="2"/>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60" r:id="rId5"/>
    <p:sldLayoutId id="2147483655" r:id="rId6"/>
    <p:sldLayoutId id="2147483656" r:id="rId7"/>
    <p:sldLayoutId id="2147483657" r:id="rId8"/>
  </p:sldLayoutIdLst>
  <p:hf hdr="0" ftr="0" dt="0"/>
  <p:txStyles>
    <p:titleStyle>
      <a:lvl1pPr algn="ctr" defTabSz="914400" rtl="0" eaLnBrk="1" latinLnBrk="0" hangingPunct="1">
        <a:spcBef>
          <a:spcPct val="0"/>
        </a:spcBef>
        <a:buNone/>
        <a:defRPr sz="4400" b="0" i="0" kern="1200">
          <a:solidFill>
            <a:schemeClr val="tx1"/>
          </a:solidFill>
          <a:latin typeface="Rubik Bold" pitchFamily="2" charset="-79"/>
          <a:ea typeface="+mj-ea"/>
          <a:cs typeface="Rubik Bold" pitchFamily="2" charset="-79"/>
        </a:defRPr>
      </a:lvl1pPr>
    </p:titleStyle>
    <p:bodyStyle>
      <a:lvl1pPr marL="342900" indent="-342900" algn="l" defTabSz="914400" rtl="0" eaLnBrk="1" latinLnBrk="0" hangingPunct="1">
        <a:spcBef>
          <a:spcPct val="20000"/>
        </a:spcBef>
        <a:buFont typeface="Arial" pitchFamily="34" charset="0"/>
        <a:buChar char="•"/>
        <a:defRPr sz="3200" b="0" i="0" kern="1200">
          <a:solidFill>
            <a:schemeClr val="tx1"/>
          </a:solidFill>
          <a:latin typeface="Urbanist" panose="020B0A04040200000203" pitchFamily="34" charset="0"/>
          <a:ea typeface="Urbanist" panose="020B0A04040200000203" pitchFamily="34" charset="0"/>
          <a:cs typeface="Urbanist" panose="020B0A04040200000203"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Urbanist" panose="020B0A04040200000203" pitchFamily="34" charset="0"/>
          <a:ea typeface="Urbanist" panose="020B0A04040200000203" pitchFamily="34" charset="0"/>
          <a:cs typeface="Urbanist" panose="020B0A04040200000203"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Urbanist" panose="020B0A04040200000203" pitchFamily="34" charset="0"/>
          <a:ea typeface="Urbanist" panose="020B0A04040200000203" pitchFamily="34" charset="0"/>
          <a:cs typeface="Urbanist" panose="020B0A04040200000203"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6.png"/><Relationship Id="rId4" Type="http://schemas.openxmlformats.org/officeDocument/2006/relationships/image" Target="../media/image12.svg"/><Relationship Id="rId9" Type="http://schemas.openxmlformats.org/officeDocument/2006/relationships/image" Target="../media/image15.sv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6.png"/><Relationship Id="rId4" Type="http://schemas.openxmlformats.org/officeDocument/2006/relationships/image" Target="../media/image12.svg"/><Relationship Id="rId9" Type="http://schemas.openxmlformats.org/officeDocument/2006/relationships/image" Target="../media/image15.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6.png"/><Relationship Id="rId4" Type="http://schemas.openxmlformats.org/officeDocument/2006/relationships/image" Target="../media/image12.svg"/><Relationship Id="rId9"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8.png"/><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hyperlink" Target="https://growbyleveldata.zendesk.com/hc/en-us/articles/37611152806683-Meetings-Overview" TargetMode="External"/><Relationship Id="rId13" Type="http://schemas.openxmlformats.org/officeDocument/2006/relationships/hyperlink" Target="https://growbyleveldata.zendesk.com/hc/en-us/sections/37610908973339-Analyze-Data" TargetMode="External"/><Relationship Id="rId3" Type="http://schemas.openxmlformats.org/officeDocument/2006/relationships/image" Target="../media/image8.png"/><Relationship Id="rId7" Type="http://schemas.openxmlformats.org/officeDocument/2006/relationships/hyperlink" Target="https://growbyleveldata.zendesk.com/hc/en-us/articles/37611147804187-Quick-Feedback-Overview" TargetMode="External"/><Relationship Id="rId12" Type="http://schemas.openxmlformats.org/officeDocument/2006/relationships/hyperlink" Target="https://growbyleveldata.zendesk.com/hc/en-us/articles/37611477880987-Touchpoint-Dashboard-Overview" TargetMode="External"/><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hyperlink" Target="https://growbyleveldata.zendesk.com/hc/en-us/articles/37611193690267-Assigning-Goals" TargetMode="External"/><Relationship Id="rId11" Type="http://schemas.openxmlformats.org/officeDocument/2006/relationships/hyperlink" Target="https://growbyleveldata.zendesk.com/hc/en-us/articles/37611162714651-Finding-Quick-Feedback" TargetMode="External"/><Relationship Id="rId5" Type="http://schemas.openxmlformats.org/officeDocument/2006/relationships/hyperlink" Target="https://growbyleveldata.zendesk.com/hc/en-us/articles/37611109024283-Assigning-Action-Steps" TargetMode="External"/><Relationship Id="rId15" Type="http://schemas.openxmlformats.org/officeDocument/2006/relationships/image" Target="../media/image28.png"/><Relationship Id="rId10" Type="http://schemas.openxmlformats.org/officeDocument/2006/relationships/hyperlink" Target="https://growbyleveldata.zendesk.com/hc/en-us/articles/37611709573531-Calendar-Overview" TargetMode="External"/><Relationship Id="rId4" Type="http://schemas.openxmlformats.org/officeDocument/2006/relationships/hyperlink" Target="https://growbyleveldata.zendesk.com/hc/en-us/articles/37611267678107-Observation-Form-Components" TargetMode="External"/><Relationship Id="rId9" Type="http://schemas.openxmlformats.org/officeDocument/2006/relationships/image" Target="../media/image27.png"/><Relationship Id="rId14" Type="http://schemas.openxmlformats.org/officeDocument/2006/relationships/hyperlink" Target="https://growbyleveldata.zendesk.com/hc/en-us/articles/37611170060699-Video-Coaching-Overview"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hyperlink" Target="mailto:GrowSupport@leveldata.com" TargetMode="External"/><Relationship Id="rId5" Type="http://schemas.openxmlformats.org/officeDocument/2006/relationships/hyperlink" Target="https://whetstone.zendesk.com/hc/en-us"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40F5E"/>
        </a:solidFill>
        <a:effectLst/>
      </p:bgPr>
    </p:bg>
    <p:spTree>
      <p:nvGrpSpPr>
        <p:cNvPr id="1" name=""/>
        <p:cNvGrpSpPr/>
        <p:nvPr/>
      </p:nvGrpSpPr>
      <p:grpSpPr>
        <a:xfrm>
          <a:off x="0" y="0"/>
          <a:ext cx="0" cy="0"/>
          <a:chOff x="0" y="0"/>
          <a:chExt cx="0" cy="0"/>
        </a:xfrm>
      </p:grpSpPr>
      <p:sp>
        <p:nvSpPr>
          <p:cNvPr id="2" name="Freeform 2"/>
          <p:cNvSpPr/>
          <p:nvPr/>
        </p:nvSpPr>
        <p:spPr>
          <a:xfrm>
            <a:off x="0" y="-25668"/>
            <a:ext cx="18288000" cy="10312668"/>
          </a:xfrm>
          <a:custGeom>
            <a:avLst/>
            <a:gdLst/>
            <a:ahLst/>
            <a:cxnLst/>
            <a:rect l="l" t="t" r="r" b="b"/>
            <a:pathLst>
              <a:path w="18288000" h="10312668">
                <a:moveTo>
                  <a:pt x="0" y="0"/>
                </a:moveTo>
                <a:lnTo>
                  <a:pt x="18288000" y="0"/>
                </a:lnTo>
                <a:lnTo>
                  <a:pt x="18288000" y="10312668"/>
                </a:lnTo>
                <a:lnTo>
                  <a:pt x="0" y="10312668"/>
                </a:lnTo>
                <a:lnTo>
                  <a:pt x="0" y="0"/>
                </a:lnTo>
                <a:close/>
              </a:path>
            </a:pathLst>
          </a:custGeom>
          <a:blipFill>
            <a:blip r:embed="rId2">
              <a:alphaModFix amt="42000"/>
            </a:blip>
            <a:stretch>
              <a:fillRect b="-17558"/>
            </a:stretch>
          </a:blipFill>
        </p:spPr>
        <p:txBody>
          <a:bodyPr/>
          <a:lstStyle/>
          <a:p>
            <a:endParaRPr lang="en-US"/>
          </a:p>
        </p:txBody>
      </p:sp>
      <p:sp>
        <p:nvSpPr>
          <p:cNvPr id="3" name="Freeform 3"/>
          <p:cNvSpPr/>
          <p:nvPr/>
        </p:nvSpPr>
        <p:spPr>
          <a:xfrm>
            <a:off x="15691057" y="7147"/>
            <a:ext cx="2455296" cy="10279854"/>
          </a:xfrm>
          <a:custGeom>
            <a:avLst/>
            <a:gdLst/>
            <a:ahLst/>
            <a:cxnLst/>
            <a:rect l="l" t="t" r="r" b="b"/>
            <a:pathLst>
              <a:path w="17208916" h="20907145">
                <a:moveTo>
                  <a:pt x="0" y="0"/>
                </a:moveTo>
                <a:lnTo>
                  <a:pt x="17208916" y="0"/>
                </a:lnTo>
                <a:lnTo>
                  <a:pt x="17208916" y="20907145"/>
                </a:lnTo>
                <a:lnTo>
                  <a:pt x="0" y="20907145"/>
                </a:lnTo>
                <a:lnTo>
                  <a:pt x="0" y="0"/>
                </a:lnTo>
                <a:close/>
              </a:path>
            </a:pathLst>
          </a:custGeom>
          <a:blipFill>
            <a:blip r:embed="rId3"/>
            <a:stretch>
              <a:fillRect l="143" t="-58374" r="-601036" b="-45006"/>
            </a:stretch>
          </a:blipFill>
        </p:spPr>
        <p:txBody>
          <a:bodyPr/>
          <a:lstStyle/>
          <a:p>
            <a:endParaRPr lang="en-US" dirty="0"/>
          </a:p>
        </p:txBody>
      </p:sp>
      <p:sp>
        <p:nvSpPr>
          <p:cNvPr id="7" name="Freeform 7"/>
          <p:cNvSpPr/>
          <p:nvPr/>
        </p:nvSpPr>
        <p:spPr>
          <a:xfrm>
            <a:off x="595496" y="483197"/>
            <a:ext cx="3091551" cy="545503"/>
          </a:xfrm>
          <a:custGeom>
            <a:avLst/>
            <a:gdLst/>
            <a:ahLst/>
            <a:cxnLst/>
            <a:rect l="l" t="t" r="r" b="b"/>
            <a:pathLst>
              <a:path w="3091551" h="545503">
                <a:moveTo>
                  <a:pt x="0" y="0"/>
                </a:moveTo>
                <a:lnTo>
                  <a:pt x="3091550" y="0"/>
                </a:lnTo>
                <a:lnTo>
                  <a:pt x="3091550" y="545503"/>
                </a:lnTo>
                <a:lnTo>
                  <a:pt x="0" y="545503"/>
                </a:lnTo>
                <a:lnTo>
                  <a:pt x="0" y="0"/>
                </a:lnTo>
                <a:close/>
              </a:path>
            </a:pathLst>
          </a:custGeom>
          <a:blipFill>
            <a:blip r:embed="rId4"/>
            <a:stretch>
              <a:fillRect/>
            </a:stretch>
          </a:blipFill>
        </p:spPr>
        <p:txBody>
          <a:bodyPr/>
          <a:lstStyle/>
          <a:p>
            <a:endParaRPr lang="en-US"/>
          </a:p>
        </p:txBody>
      </p:sp>
      <p:grpSp>
        <p:nvGrpSpPr>
          <p:cNvPr id="11" name="Group 11"/>
          <p:cNvGrpSpPr/>
          <p:nvPr/>
        </p:nvGrpSpPr>
        <p:grpSpPr>
          <a:xfrm>
            <a:off x="548206" y="8874080"/>
            <a:ext cx="4935365" cy="768440"/>
            <a:chOff x="0" y="0"/>
            <a:chExt cx="4232758" cy="659043"/>
          </a:xfrm>
        </p:grpSpPr>
        <p:sp>
          <p:nvSpPr>
            <p:cNvPr id="12" name="Freeform 12"/>
            <p:cNvSpPr/>
            <p:nvPr/>
          </p:nvSpPr>
          <p:spPr>
            <a:xfrm>
              <a:off x="0" y="0"/>
              <a:ext cx="4232758" cy="659043"/>
            </a:xfrm>
            <a:custGeom>
              <a:avLst/>
              <a:gdLst/>
              <a:ahLst/>
              <a:cxnLst/>
              <a:rect l="l" t="t" r="r" b="b"/>
              <a:pathLst>
                <a:path w="4232758" h="659043">
                  <a:moveTo>
                    <a:pt x="4029558" y="0"/>
                  </a:moveTo>
                  <a:cubicBezTo>
                    <a:pt x="4141782" y="0"/>
                    <a:pt x="4232758" y="147532"/>
                    <a:pt x="4232758" y="329522"/>
                  </a:cubicBezTo>
                  <a:cubicBezTo>
                    <a:pt x="4232758" y="511511"/>
                    <a:pt x="4141782" y="659043"/>
                    <a:pt x="4029558" y="659043"/>
                  </a:cubicBezTo>
                  <a:lnTo>
                    <a:pt x="203200" y="659043"/>
                  </a:lnTo>
                  <a:cubicBezTo>
                    <a:pt x="90976" y="659043"/>
                    <a:pt x="0" y="511511"/>
                    <a:pt x="0" y="329522"/>
                  </a:cubicBezTo>
                  <a:cubicBezTo>
                    <a:pt x="0" y="147532"/>
                    <a:pt x="90976" y="0"/>
                    <a:pt x="203200" y="0"/>
                  </a:cubicBezTo>
                  <a:close/>
                </a:path>
              </a:pathLst>
            </a:custGeom>
            <a:solidFill>
              <a:srgbClr val="140F5E"/>
            </a:solidFill>
          </p:spPr>
          <p:txBody>
            <a:bodyPr/>
            <a:lstStyle/>
            <a:p>
              <a:endParaRPr lang="en-US"/>
            </a:p>
          </p:txBody>
        </p:sp>
        <p:sp>
          <p:nvSpPr>
            <p:cNvPr id="13" name="TextBox 13"/>
            <p:cNvSpPr txBox="1"/>
            <p:nvPr/>
          </p:nvSpPr>
          <p:spPr>
            <a:xfrm>
              <a:off x="0" y="-38100"/>
              <a:ext cx="4232758" cy="697143"/>
            </a:xfrm>
            <a:prstGeom prst="rect">
              <a:avLst/>
            </a:prstGeom>
          </p:spPr>
          <p:txBody>
            <a:bodyPr lIns="50800" tIns="50800" rIns="50800" bIns="50800" rtlCol="0" anchor="ctr"/>
            <a:lstStyle/>
            <a:p>
              <a:pPr algn="ctr">
                <a:lnSpc>
                  <a:spcPts val="2659"/>
                </a:lnSpc>
                <a:spcBef>
                  <a:spcPct val="0"/>
                </a:spcBef>
              </a:pPr>
              <a:endParaRPr/>
            </a:p>
          </p:txBody>
        </p:sp>
      </p:grpSp>
      <p:pic>
        <p:nvPicPr>
          <p:cNvPr id="28" name="Picture 27" descr="A blue circle with a black background&#10;&#10;AI-generated content may be incorrect.">
            <a:extLst>
              <a:ext uri="{FF2B5EF4-FFF2-40B4-BE49-F238E27FC236}">
                <a16:creationId xmlns:a16="http://schemas.microsoft.com/office/drawing/2014/main" id="{DE4600E5-47DC-4846-CEF1-EBB94C0BC4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04993" y="5787855"/>
            <a:ext cx="3355855" cy="4491999"/>
          </a:xfrm>
          <a:prstGeom prst="rect">
            <a:avLst/>
          </a:prstGeom>
        </p:spPr>
      </p:pic>
      <p:pic>
        <p:nvPicPr>
          <p:cNvPr id="26" name="Picture 25" descr="A green and blue circles&#10;&#10;AI-generated content may be incorrect.">
            <a:extLst>
              <a:ext uri="{FF2B5EF4-FFF2-40B4-BE49-F238E27FC236}">
                <a16:creationId xmlns:a16="http://schemas.microsoft.com/office/drawing/2014/main" id="{23D7ED58-4E10-BED5-AB35-1702FCB539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1992" y="7146"/>
            <a:ext cx="12486033" cy="10287000"/>
          </a:xfrm>
          <a:prstGeom prst="rect">
            <a:avLst/>
          </a:prstGeom>
        </p:spPr>
      </p:pic>
      <p:sp>
        <p:nvSpPr>
          <p:cNvPr id="10" name="TextBox 10"/>
          <p:cNvSpPr txBox="1"/>
          <p:nvPr/>
        </p:nvSpPr>
        <p:spPr>
          <a:xfrm>
            <a:off x="3134166" y="4124057"/>
            <a:ext cx="12442396" cy="1288814"/>
          </a:xfrm>
          <a:prstGeom prst="rect">
            <a:avLst/>
          </a:prstGeom>
        </p:spPr>
        <p:txBody>
          <a:bodyPr wrap="square" lIns="0" tIns="0" rIns="0" bIns="0" rtlCol="0" anchor="t">
            <a:spAutoFit/>
          </a:bodyPr>
          <a:lstStyle/>
          <a:p>
            <a:pPr algn="ctr">
              <a:lnSpc>
                <a:spcPts val="10782"/>
              </a:lnSpc>
            </a:pPr>
            <a:r>
              <a:rPr lang="en-US" sz="7701" dirty="0">
                <a:solidFill>
                  <a:srgbClr val="FFFFFF"/>
                </a:solidFill>
                <a:latin typeface="Rubik Bold" pitchFamily="2" charset="-79"/>
                <a:ea typeface="Rubik Bold"/>
                <a:cs typeface="Rubik Bold" pitchFamily="2" charset="-79"/>
                <a:sym typeface="Rubik"/>
              </a:rPr>
              <a:t>In-House Training Guide</a:t>
            </a:r>
          </a:p>
        </p:txBody>
      </p:sp>
      <p:sp>
        <p:nvSpPr>
          <p:cNvPr id="14" name="TextBox 14"/>
          <p:cNvSpPr txBox="1"/>
          <p:nvPr/>
        </p:nvSpPr>
        <p:spPr>
          <a:xfrm>
            <a:off x="1396904" y="9037951"/>
            <a:ext cx="3019322" cy="440698"/>
          </a:xfrm>
          <a:prstGeom prst="rect">
            <a:avLst/>
          </a:prstGeom>
        </p:spPr>
        <p:txBody>
          <a:bodyPr wrap="square" lIns="0" tIns="0" rIns="0" bIns="0" rtlCol="0" anchor="t">
            <a:spAutoFit/>
          </a:bodyPr>
          <a:lstStyle/>
          <a:p>
            <a:pPr algn="ctr">
              <a:lnSpc>
                <a:spcPts val="3703"/>
              </a:lnSpc>
            </a:pPr>
            <a:r>
              <a:rPr lang="en-US" sz="2645" dirty="0">
                <a:solidFill>
                  <a:srgbClr val="92D941"/>
                </a:solidFill>
                <a:latin typeface="Urbanist" panose="020B0A04040200000203" pitchFamily="34" charset="0"/>
                <a:ea typeface="Urbanist" panose="020B0A04040200000203" pitchFamily="34" charset="0"/>
                <a:cs typeface="Urbanist" panose="020B0A04040200000203" pitchFamily="34" charset="0"/>
                <a:sym typeface="Rubik"/>
              </a:rPr>
              <a:t>Updated July 2025</a:t>
            </a:r>
          </a:p>
        </p:txBody>
      </p:sp>
      <p:sp>
        <p:nvSpPr>
          <p:cNvPr id="24" name="TextBox 24"/>
          <p:cNvSpPr txBox="1"/>
          <p:nvPr/>
        </p:nvSpPr>
        <p:spPr>
          <a:xfrm>
            <a:off x="4994231" y="5732833"/>
            <a:ext cx="8299536" cy="2821285"/>
          </a:xfrm>
          <a:prstGeom prst="rect">
            <a:avLst/>
          </a:prstGeom>
        </p:spPr>
        <p:txBody>
          <a:bodyPr lIns="0" tIns="0" rIns="0" bIns="0" rtlCol="0" anchor="t">
            <a:spAutoFit/>
          </a:bodyPr>
          <a:lstStyle/>
          <a:p>
            <a:pPr algn="ctr">
              <a:lnSpc>
                <a:spcPts val="5538"/>
              </a:lnSpc>
            </a:pPr>
            <a:r>
              <a:rPr lang="en-US" sz="4693" dirty="0">
                <a:solidFill>
                  <a:srgbClr val="FFFFFF"/>
                </a:solidFill>
                <a:latin typeface="Rubik Bold" pitchFamily="2" charset="-79"/>
                <a:cs typeface="Rubik Bold" pitchFamily="2" charset="-79"/>
              </a:rPr>
              <a:t>A complete guide to integrating Grow training into your Professional Development</a:t>
            </a:r>
            <a:endParaRPr lang="en-US" sz="4693" dirty="0">
              <a:solidFill>
                <a:srgbClr val="FFFFFF"/>
              </a:solidFill>
              <a:latin typeface="Rubik Bold" pitchFamily="2" charset="-79"/>
              <a:cs typeface="Rubik Bold" pitchFamily="2" charset="-79"/>
              <a:sym typeface="Rubik"/>
            </a:endParaRPr>
          </a:p>
        </p:txBody>
      </p:sp>
      <p:sp>
        <p:nvSpPr>
          <p:cNvPr id="9" name="Freeform 9"/>
          <p:cNvSpPr/>
          <p:nvPr/>
        </p:nvSpPr>
        <p:spPr>
          <a:xfrm>
            <a:off x="8267907" y="2335566"/>
            <a:ext cx="1752184" cy="1520161"/>
          </a:xfrm>
          <a:custGeom>
            <a:avLst/>
            <a:gdLst/>
            <a:ahLst/>
            <a:cxnLst/>
            <a:rect l="l" t="t" r="r" b="b"/>
            <a:pathLst>
              <a:path w="1752184" h="1520161">
                <a:moveTo>
                  <a:pt x="0" y="0"/>
                </a:moveTo>
                <a:lnTo>
                  <a:pt x="1752184" y="0"/>
                </a:lnTo>
                <a:lnTo>
                  <a:pt x="1752184" y="1520161"/>
                </a:lnTo>
                <a:lnTo>
                  <a:pt x="0" y="1520161"/>
                </a:lnTo>
                <a:lnTo>
                  <a:pt x="0" y="0"/>
                </a:lnTo>
                <a:close/>
              </a:path>
            </a:pathLst>
          </a:custGeom>
          <a:blipFill>
            <a:blip r:embed="rId4"/>
            <a:stretch>
              <a:fillRect r="-391686"/>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98DBE-C2C7-0B5D-CB39-00213800820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88B9711-6D5A-8AAF-97AA-1DD601CA970B}"/>
              </a:ext>
            </a:extLst>
          </p:cNvPr>
          <p:cNvSpPr/>
          <p:nvPr/>
        </p:nvSpPr>
        <p:spPr>
          <a:xfrm>
            <a:off x="4665" y="39198"/>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sz="1400"/>
          </a:p>
        </p:txBody>
      </p:sp>
      <p:grpSp>
        <p:nvGrpSpPr>
          <p:cNvPr id="3" name="Group 3">
            <a:extLst>
              <a:ext uri="{FF2B5EF4-FFF2-40B4-BE49-F238E27FC236}">
                <a16:creationId xmlns:a16="http://schemas.microsoft.com/office/drawing/2014/main" id="{FFFD51B4-30F0-B3AC-9444-9D49E5C11EFD}"/>
              </a:ext>
            </a:extLst>
          </p:cNvPr>
          <p:cNvGrpSpPr/>
          <p:nvPr/>
        </p:nvGrpSpPr>
        <p:grpSpPr>
          <a:xfrm>
            <a:off x="-4678" y="-38100"/>
            <a:ext cx="18292677" cy="3083076"/>
            <a:chOff x="0" y="0"/>
            <a:chExt cx="5075597" cy="812004"/>
          </a:xfrm>
        </p:grpSpPr>
        <p:sp>
          <p:nvSpPr>
            <p:cNvPr id="4" name="Freeform 4">
              <a:extLst>
                <a:ext uri="{FF2B5EF4-FFF2-40B4-BE49-F238E27FC236}">
                  <a16:creationId xmlns:a16="http://schemas.microsoft.com/office/drawing/2014/main" id="{32195867-9A16-C657-EA21-8588CAD60F61}"/>
                </a:ext>
              </a:extLst>
            </p:cNvPr>
            <p:cNvSpPr/>
            <p:nvPr/>
          </p:nvSpPr>
          <p:spPr>
            <a:xfrm>
              <a:off x="0" y="0"/>
              <a:ext cx="5075597" cy="812004"/>
            </a:xfrm>
            <a:custGeom>
              <a:avLst/>
              <a:gdLst/>
              <a:ahLst/>
              <a:cxnLst/>
              <a:rect l="l" t="t" r="r" b="b"/>
              <a:pathLst>
                <a:path w="5075597" h="812004">
                  <a:moveTo>
                    <a:pt x="0" y="0"/>
                  </a:moveTo>
                  <a:lnTo>
                    <a:pt x="5075597" y="0"/>
                  </a:lnTo>
                  <a:lnTo>
                    <a:pt x="5075597" y="812004"/>
                  </a:lnTo>
                  <a:lnTo>
                    <a:pt x="0" y="812004"/>
                  </a:lnTo>
                  <a:close/>
                </a:path>
              </a:pathLst>
            </a:custGeom>
            <a:solidFill>
              <a:srgbClr val="140F5E"/>
            </a:solidFill>
          </p:spPr>
          <p:txBody>
            <a:bodyPr/>
            <a:lstStyle/>
            <a:p>
              <a:endParaRPr lang="en-US" sz="1400"/>
            </a:p>
          </p:txBody>
        </p:sp>
        <p:sp>
          <p:nvSpPr>
            <p:cNvPr id="5" name="TextBox 5">
              <a:extLst>
                <a:ext uri="{FF2B5EF4-FFF2-40B4-BE49-F238E27FC236}">
                  <a16:creationId xmlns:a16="http://schemas.microsoft.com/office/drawing/2014/main" id="{5305B77C-35D5-CA60-4203-F1A7CE15A038}"/>
                </a:ext>
              </a:extLst>
            </p:cNvPr>
            <p:cNvSpPr txBox="1"/>
            <p:nvPr/>
          </p:nvSpPr>
          <p:spPr>
            <a:xfrm>
              <a:off x="0" y="-190500"/>
              <a:ext cx="5075597" cy="1002504"/>
            </a:xfrm>
            <a:prstGeom prst="rect">
              <a:avLst/>
            </a:prstGeom>
          </p:spPr>
          <p:txBody>
            <a:bodyPr lIns="50800" tIns="50800" rIns="50800" bIns="50800" rtlCol="0" anchor="ctr"/>
            <a:lstStyle/>
            <a:p>
              <a:pPr algn="ctr">
                <a:lnSpc>
                  <a:spcPts val="5040"/>
                </a:lnSpc>
              </a:pPr>
              <a:endParaRPr sz="1400"/>
            </a:p>
          </p:txBody>
        </p:sp>
      </p:grpSp>
      <p:sp>
        <p:nvSpPr>
          <p:cNvPr id="6" name="Freeform 6">
            <a:extLst>
              <a:ext uri="{FF2B5EF4-FFF2-40B4-BE49-F238E27FC236}">
                <a16:creationId xmlns:a16="http://schemas.microsoft.com/office/drawing/2014/main" id="{2CA5F7CF-EDBC-F6F5-8E45-762A0A293038}"/>
              </a:ext>
            </a:extLst>
          </p:cNvPr>
          <p:cNvSpPr/>
          <p:nvPr/>
        </p:nvSpPr>
        <p:spPr>
          <a:xfrm>
            <a:off x="1243097" y="3795090"/>
            <a:ext cx="315813" cy="315813"/>
          </a:xfrm>
          <a:custGeom>
            <a:avLst/>
            <a:gdLst/>
            <a:ahLst/>
            <a:cxnLst/>
            <a:rect l="l" t="t" r="r" b="b"/>
            <a:pathLst>
              <a:path w="315813" h="315813">
                <a:moveTo>
                  <a:pt x="0" y="0"/>
                </a:moveTo>
                <a:lnTo>
                  <a:pt x="315813" y="0"/>
                </a:lnTo>
                <a:lnTo>
                  <a:pt x="315813" y="315813"/>
                </a:lnTo>
                <a:lnTo>
                  <a:pt x="0" y="3158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400"/>
          </a:p>
        </p:txBody>
      </p:sp>
      <p:sp>
        <p:nvSpPr>
          <p:cNvPr id="11" name="Freeform 11">
            <a:extLst>
              <a:ext uri="{FF2B5EF4-FFF2-40B4-BE49-F238E27FC236}">
                <a16:creationId xmlns:a16="http://schemas.microsoft.com/office/drawing/2014/main" id="{DC66F4B6-6F32-3279-E6B8-39C0528D17BC}"/>
              </a:ext>
            </a:extLst>
          </p:cNvPr>
          <p:cNvSpPr/>
          <p:nvPr/>
        </p:nvSpPr>
        <p:spPr>
          <a:xfrm>
            <a:off x="11901275" y="171929"/>
            <a:ext cx="6878429" cy="3036091"/>
          </a:xfrm>
          <a:custGeom>
            <a:avLst/>
            <a:gdLst/>
            <a:ahLst/>
            <a:cxnLst/>
            <a:rect l="l" t="t" r="r" b="b"/>
            <a:pathLst>
              <a:path w="6878429" h="3036091">
                <a:moveTo>
                  <a:pt x="0" y="0"/>
                </a:moveTo>
                <a:lnTo>
                  <a:pt x="6878429" y="0"/>
                </a:lnTo>
                <a:lnTo>
                  <a:pt x="6878429" y="3036091"/>
                </a:lnTo>
                <a:lnTo>
                  <a:pt x="0" y="3036091"/>
                </a:lnTo>
                <a:lnTo>
                  <a:pt x="0" y="0"/>
                </a:lnTo>
                <a:close/>
              </a:path>
            </a:pathLst>
          </a:custGeom>
          <a:blipFill>
            <a:blip r:embed="rId5">
              <a:alphaModFix amt="14000"/>
            </a:blip>
            <a:stretch>
              <a:fillRect r="-391686" b="-96555"/>
            </a:stretch>
          </a:blipFill>
        </p:spPr>
        <p:txBody>
          <a:bodyPr/>
          <a:lstStyle/>
          <a:p>
            <a:endParaRPr lang="en-US" sz="1400"/>
          </a:p>
        </p:txBody>
      </p:sp>
      <p:sp>
        <p:nvSpPr>
          <p:cNvPr id="14" name="Freeform 14">
            <a:extLst>
              <a:ext uri="{FF2B5EF4-FFF2-40B4-BE49-F238E27FC236}">
                <a16:creationId xmlns:a16="http://schemas.microsoft.com/office/drawing/2014/main" id="{396F81EA-DE1E-1BA6-009F-B51CFB6CF034}"/>
              </a:ext>
            </a:extLst>
          </p:cNvPr>
          <p:cNvSpPr/>
          <p:nvPr/>
        </p:nvSpPr>
        <p:spPr>
          <a:xfrm rot="-5400000">
            <a:off x="12279499" y="3249798"/>
            <a:ext cx="9219101" cy="2797902"/>
          </a:xfrm>
          <a:custGeom>
            <a:avLst/>
            <a:gdLst/>
            <a:ahLst/>
            <a:cxnLst/>
            <a:rect l="l" t="t" r="r" b="b"/>
            <a:pathLst>
              <a:path w="9219101" h="8601075">
                <a:moveTo>
                  <a:pt x="0" y="0"/>
                </a:moveTo>
                <a:lnTo>
                  <a:pt x="9219101" y="0"/>
                </a:lnTo>
                <a:lnTo>
                  <a:pt x="9219101" y="8601075"/>
                </a:lnTo>
                <a:lnTo>
                  <a:pt x="0" y="8601075"/>
                </a:lnTo>
                <a:lnTo>
                  <a:pt x="0" y="0"/>
                </a:lnTo>
                <a:close/>
              </a:path>
            </a:pathLst>
          </a:custGeom>
          <a:blipFill>
            <a:blip r:embed="rId6"/>
            <a:stretch>
              <a:fillRect t="-110398" b="-317809"/>
            </a:stretch>
          </a:blipFill>
        </p:spPr>
        <p:txBody>
          <a:bodyPr/>
          <a:lstStyle/>
          <a:p>
            <a:endParaRPr lang="en-US" sz="1400"/>
          </a:p>
        </p:txBody>
      </p:sp>
      <p:sp>
        <p:nvSpPr>
          <p:cNvPr id="25" name="Freeform 25">
            <a:extLst>
              <a:ext uri="{FF2B5EF4-FFF2-40B4-BE49-F238E27FC236}">
                <a16:creationId xmlns:a16="http://schemas.microsoft.com/office/drawing/2014/main" id="{FEBAE7D7-8BAD-B522-E4FA-23650786FD10}"/>
              </a:ext>
            </a:extLst>
          </p:cNvPr>
          <p:cNvSpPr/>
          <p:nvPr/>
        </p:nvSpPr>
        <p:spPr>
          <a:xfrm>
            <a:off x="-4677" y="4203012"/>
            <a:ext cx="790895" cy="4649779"/>
          </a:xfrm>
          <a:custGeom>
            <a:avLst/>
            <a:gdLst/>
            <a:ahLst/>
            <a:cxnLst/>
            <a:rect l="l" t="t" r="r" b="b"/>
            <a:pathLst>
              <a:path w="1572435" h="4649779">
                <a:moveTo>
                  <a:pt x="0" y="0"/>
                </a:moveTo>
                <a:lnTo>
                  <a:pt x="1572434" y="0"/>
                </a:lnTo>
                <a:lnTo>
                  <a:pt x="1572434" y="4649779"/>
                </a:lnTo>
                <a:lnTo>
                  <a:pt x="0" y="4649779"/>
                </a:lnTo>
                <a:lnTo>
                  <a:pt x="0" y="0"/>
                </a:lnTo>
                <a:close/>
              </a:path>
            </a:pathLst>
          </a:custGeom>
          <a:blipFill>
            <a:blip r:embed="rId7"/>
            <a:stretch>
              <a:fillRect l="-98818" b="-2861"/>
            </a:stretch>
          </a:blipFill>
        </p:spPr>
        <p:txBody>
          <a:bodyPr/>
          <a:lstStyle/>
          <a:p>
            <a:endParaRPr lang="en-US" sz="1400"/>
          </a:p>
        </p:txBody>
      </p:sp>
      <p:sp>
        <p:nvSpPr>
          <p:cNvPr id="27" name="TextBox 27">
            <a:extLst>
              <a:ext uri="{FF2B5EF4-FFF2-40B4-BE49-F238E27FC236}">
                <a16:creationId xmlns:a16="http://schemas.microsoft.com/office/drawing/2014/main" id="{546C1140-D0AC-A3AD-C48A-A18E1A958C7B}"/>
              </a:ext>
            </a:extLst>
          </p:cNvPr>
          <p:cNvSpPr txBox="1"/>
          <p:nvPr/>
        </p:nvSpPr>
        <p:spPr>
          <a:xfrm>
            <a:off x="1806054" y="3776154"/>
            <a:ext cx="12367146" cy="365485"/>
          </a:xfrm>
          <a:prstGeom prst="rect">
            <a:avLst/>
          </a:prstGeom>
        </p:spPr>
        <p:txBody>
          <a:bodyPr wrap="square" lIns="0" tIns="0" rIns="0" bIns="0" rtlCol="0" anchor="t">
            <a:spAutoFit/>
          </a:bodyPr>
          <a:lstStyle/>
          <a:p>
            <a:pPr>
              <a:lnSpc>
                <a:spcPts val="3026"/>
              </a:lnSpc>
            </a:pPr>
            <a:r>
              <a:rPr lang="en-US" sz="2400" b="1" dirty="0">
                <a:latin typeface="Urbanist" panose="020B0A04040200000203" pitchFamily="34" charset="77"/>
                <a:ea typeface="Urbanist" panose="020B0A04040200000203" pitchFamily="34" charset="77"/>
                <a:cs typeface="Urbanist" panose="020B0A04040200000203" pitchFamily="34" charset="77"/>
              </a:rPr>
              <a:t>Make a copy to create your own plan and see an example on the next slide</a:t>
            </a:r>
            <a:endParaRPr lang="en-US" sz="2800" dirty="0">
              <a:solidFill>
                <a:srgbClr val="140F5E"/>
              </a:solidFill>
              <a:latin typeface="Urbanist" panose="020B0A04040200000203" pitchFamily="34" charset="77"/>
              <a:ea typeface="Urbanist" panose="020B0A04040200000203" pitchFamily="34" charset="77"/>
              <a:cs typeface="Urbanist" panose="020B0A04040200000203" pitchFamily="34" charset="77"/>
              <a:sym typeface="Rubik"/>
            </a:endParaRPr>
          </a:p>
        </p:txBody>
      </p:sp>
      <p:grpSp>
        <p:nvGrpSpPr>
          <p:cNvPr id="38" name="Group 38">
            <a:extLst>
              <a:ext uri="{FF2B5EF4-FFF2-40B4-BE49-F238E27FC236}">
                <a16:creationId xmlns:a16="http://schemas.microsoft.com/office/drawing/2014/main" id="{CA9078B8-691C-AF85-CA90-E21C2B9970C6}"/>
              </a:ext>
            </a:extLst>
          </p:cNvPr>
          <p:cNvGrpSpPr/>
          <p:nvPr/>
        </p:nvGrpSpPr>
        <p:grpSpPr>
          <a:xfrm>
            <a:off x="12880519" y="9542728"/>
            <a:ext cx="5123908" cy="493458"/>
            <a:chOff x="0" y="0"/>
            <a:chExt cx="6831877" cy="657944"/>
          </a:xfrm>
        </p:grpSpPr>
        <p:grpSp>
          <p:nvGrpSpPr>
            <p:cNvPr id="39" name="Group 39">
              <a:extLst>
                <a:ext uri="{FF2B5EF4-FFF2-40B4-BE49-F238E27FC236}">
                  <a16:creationId xmlns:a16="http://schemas.microsoft.com/office/drawing/2014/main" id="{570F584E-14FB-3DCC-652D-ADCA0993A174}"/>
                </a:ext>
              </a:extLst>
            </p:cNvPr>
            <p:cNvGrpSpPr/>
            <p:nvPr/>
          </p:nvGrpSpPr>
          <p:grpSpPr>
            <a:xfrm>
              <a:off x="6173933" y="0"/>
              <a:ext cx="657944" cy="657944"/>
              <a:chOff x="0" y="0"/>
              <a:chExt cx="812800" cy="812800"/>
            </a:xfrm>
          </p:grpSpPr>
          <p:sp>
            <p:nvSpPr>
              <p:cNvPr id="40" name="Freeform 40">
                <a:extLst>
                  <a:ext uri="{FF2B5EF4-FFF2-40B4-BE49-F238E27FC236}">
                    <a16:creationId xmlns:a16="http://schemas.microsoft.com/office/drawing/2014/main" id="{8A863CE5-F491-457B-BE16-5D9E668CBF9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0F5E"/>
              </a:solidFill>
            </p:spPr>
            <p:txBody>
              <a:bodyPr/>
              <a:lstStyle/>
              <a:p>
                <a:endParaRPr lang="en-US" sz="1400"/>
              </a:p>
            </p:txBody>
          </p:sp>
          <p:sp>
            <p:nvSpPr>
              <p:cNvPr id="41" name="TextBox 41">
                <a:extLst>
                  <a:ext uri="{FF2B5EF4-FFF2-40B4-BE49-F238E27FC236}">
                    <a16:creationId xmlns:a16="http://schemas.microsoft.com/office/drawing/2014/main" id="{985378C7-9750-9351-137D-1FC3D55114F1}"/>
                  </a:ext>
                </a:extLst>
              </p:cNvPr>
              <p:cNvSpPr txBox="1"/>
              <p:nvPr/>
            </p:nvSpPr>
            <p:spPr>
              <a:xfrm>
                <a:off x="76200" y="47625"/>
                <a:ext cx="660400" cy="688975"/>
              </a:xfrm>
              <a:prstGeom prst="rect">
                <a:avLst/>
              </a:prstGeom>
            </p:spPr>
            <p:txBody>
              <a:bodyPr lIns="50800" tIns="50800" rIns="50800" bIns="50800" rtlCol="0" anchor="ctr"/>
              <a:lstStyle/>
              <a:p>
                <a:pPr algn="ctr">
                  <a:lnSpc>
                    <a:spcPts val="2239"/>
                  </a:lnSpc>
                </a:pPr>
                <a:endParaRPr sz="1400"/>
              </a:p>
            </p:txBody>
          </p:sp>
        </p:grpSp>
        <p:sp>
          <p:nvSpPr>
            <p:cNvPr id="42" name="TextBox 42">
              <a:extLst>
                <a:ext uri="{FF2B5EF4-FFF2-40B4-BE49-F238E27FC236}">
                  <a16:creationId xmlns:a16="http://schemas.microsoft.com/office/drawing/2014/main" id="{494325ED-A514-D050-1102-87A34031AA96}"/>
                </a:ext>
              </a:extLst>
            </p:cNvPr>
            <p:cNvSpPr txBox="1"/>
            <p:nvPr/>
          </p:nvSpPr>
          <p:spPr>
            <a:xfrm>
              <a:off x="6173933" y="138472"/>
              <a:ext cx="657944" cy="321284"/>
            </a:xfrm>
            <a:prstGeom prst="rect">
              <a:avLst/>
            </a:prstGeom>
          </p:spPr>
          <p:txBody>
            <a:bodyPr lIns="0" tIns="0" rIns="0" bIns="0" rtlCol="0" anchor="t">
              <a:spAutoFit/>
            </a:bodyPr>
            <a:lstStyle/>
            <a:p>
              <a:pPr algn="ctr">
                <a:lnSpc>
                  <a:spcPts val="2100"/>
                </a:lnSpc>
                <a:spcBef>
                  <a:spcPct val="0"/>
                </a:spcBef>
              </a:pPr>
              <a:fld id="{00FE8DFE-96BA-417D-9B42-253C9092AD1C}" type="slidenum">
                <a:rPr lang="en-US" sz="1200" smtClean="0">
                  <a:solidFill>
                    <a:srgbClr val="FFFFFF"/>
                  </a:solidFill>
                  <a:latin typeface="Rubik Bold" pitchFamily="2" charset="-79"/>
                  <a:ea typeface="Rubik Bold"/>
                  <a:cs typeface="Rubik Bold" pitchFamily="2" charset="-79"/>
                  <a:sym typeface="Rubik"/>
                </a:rPr>
                <a:t>10</a:t>
              </a:fld>
              <a:endParaRPr lang="en-US" sz="1200" dirty="0">
                <a:solidFill>
                  <a:srgbClr val="FFFFFF"/>
                </a:solidFill>
                <a:latin typeface="Rubik Bold" pitchFamily="2" charset="-79"/>
                <a:ea typeface="Rubik Bold"/>
                <a:cs typeface="Rubik Bold" pitchFamily="2" charset="-79"/>
                <a:sym typeface="Rubik"/>
              </a:endParaRPr>
            </a:p>
          </p:txBody>
        </p:sp>
        <p:sp>
          <p:nvSpPr>
            <p:cNvPr id="44" name="Freeform 44">
              <a:extLst>
                <a:ext uri="{FF2B5EF4-FFF2-40B4-BE49-F238E27FC236}">
                  <a16:creationId xmlns:a16="http://schemas.microsoft.com/office/drawing/2014/main" id="{31FA69CE-DD45-229D-AF93-6135F6DF13B6}"/>
                </a:ext>
              </a:extLst>
            </p:cNvPr>
            <p:cNvSpPr/>
            <p:nvPr/>
          </p:nvSpPr>
          <p:spPr>
            <a:xfrm>
              <a:off x="0" y="126728"/>
              <a:ext cx="433817" cy="433817"/>
            </a:xfrm>
            <a:custGeom>
              <a:avLst/>
              <a:gdLst/>
              <a:ahLst/>
              <a:cxnLst/>
              <a:rect l="l" t="t" r="r" b="b"/>
              <a:pathLst>
                <a:path w="433817" h="433817">
                  <a:moveTo>
                    <a:pt x="0" y="0"/>
                  </a:moveTo>
                  <a:lnTo>
                    <a:pt x="433817" y="0"/>
                  </a:lnTo>
                  <a:lnTo>
                    <a:pt x="433817" y="433816"/>
                  </a:lnTo>
                  <a:lnTo>
                    <a:pt x="0" y="4338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400"/>
            </a:p>
          </p:txBody>
        </p:sp>
      </p:grpSp>
      <p:pic>
        <p:nvPicPr>
          <p:cNvPr id="48" name="Picture 47" descr="A green circle with a black background&#10;&#10;AI-generated content may be incorrect.">
            <a:extLst>
              <a:ext uri="{FF2B5EF4-FFF2-40B4-BE49-F238E27FC236}">
                <a16:creationId xmlns:a16="http://schemas.microsoft.com/office/drawing/2014/main" id="{C874FBB2-85E5-E2F2-BEED-75ACFBD7A36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725526" y="268802"/>
            <a:ext cx="3463480" cy="3463480"/>
          </a:xfrm>
          <a:prstGeom prst="rect">
            <a:avLst/>
          </a:prstGeom>
        </p:spPr>
      </p:pic>
      <p:sp>
        <p:nvSpPr>
          <p:cNvPr id="10" name="TextBox 10">
            <a:extLst>
              <a:ext uri="{FF2B5EF4-FFF2-40B4-BE49-F238E27FC236}">
                <a16:creationId xmlns:a16="http://schemas.microsoft.com/office/drawing/2014/main" id="{1C4619C9-40A2-7FEB-725A-BB03487E5B70}"/>
              </a:ext>
            </a:extLst>
          </p:cNvPr>
          <p:cNvSpPr txBox="1"/>
          <p:nvPr/>
        </p:nvSpPr>
        <p:spPr>
          <a:xfrm>
            <a:off x="1243097" y="1085850"/>
            <a:ext cx="14246997" cy="923330"/>
          </a:xfrm>
          <a:prstGeom prst="rect">
            <a:avLst/>
          </a:prstGeom>
        </p:spPr>
        <p:txBody>
          <a:bodyPr wrap="square" lIns="0" tIns="0" rIns="0" bIns="0" rtlCol="0" anchor="t">
            <a:spAutoFit/>
          </a:bodyPr>
          <a:lstStyle/>
          <a:p>
            <a:r>
              <a:rPr lang="en-US" sz="6000" b="1" dirty="0">
                <a:solidFill>
                  <a:schemeClr val="bg1"/>
                </a:solidFill>
                <a:latin typeface="Rubik Bold" pitchFamily="2" charset="-79"/>
                <a:cs typeface="Rubik Bold" pitchFamily="2" charset="-79"/>
              </a:rPr>
              <a:t>Training/Rollout Plan Template</a:t>
            </a:r>
            <a:endParaRPr lang="en-US" sz="6000" dirty="0">
              <a:solidFill>
                <a:schemeClr val="bg1"/>
              </a:solidFill>
              <a:latin typeface="Rubik Bold" pitchFamily="2" charset="-79"/>
              <a:cs typeface="Rubik Bold" pitchFamily="2" charset="-79"/>
            </a:endParaRPr>
          </a:p>
        </p:txBody>
      </p:sp>
      <p:graphicFrame>
        <p:nvGraphicFramePr>
          <p:cNvPr id="7" name="Table 6">
            <a:extLst>
              <a:ext uri="{FF2B5EF4-FFF2-40B4-BE49-F238E27FC236}">
                <a16:creationId xmlns:a16="http://schemas.microsoft.com/office/drawing/2014/main" id="{02BA8CF9-6367-EB73-9F28-E8969EB7AB5A}"/>
              </a:ext>
            </a:extLst>
          </p:cNvPr>
          <p:cNvGraphicFramePr>
            <a:graphicFrameLocks noGrp="1"/>
          </p:cNvGraphicFramePr>
          <p:nvPr>
            <p:extLst>
              <p:ext uri="{D42A27DB-BD31-4B8C-83A1-F6EECF244321}">
                <p14:modId xmlns:p14="http://schemas.microsoft.com/office/powerpoint/2010/main" val="3063256929"/>
              </p:ext>
            </p:extLst>
          </p:nvPr>
        </p:nvGraphicFramePr>
        <p:xfrm>
          <a:off x="1243098" y="4315096"/>
          <a:ext cx="16511501" cy="4864570"/>
        </p:xfrm>
        <a:graphic>
          <a:graphicData uri="http://schemas.openxmlformats.org/drawingml/2006/table">
            <a:tbl>
              <a:tblPr/>
              <a:tblGrid>
                <a:gridCol w="2814237">
                  <a:extLst>
                    <a:ext uri="{9D8B030D-6E8A-4147-A177-3AD203B41FA5}">
                      <a16:colId xmlns:a16="http://schemas.microsoft.com/office/drawing/2014/main" val="4019045947"/>
                    </a:ext>
                  </a:extLst>
                </a:gridCol>
                <a:gridCol w="3778556">
                  <a:extLst>
                    <a:ext uri="{9D8B030D-6E8A-4147-A177-3AD203B41FA5}">
                      <a16:colId xmlns:a16="http://schemas.microsoft.com/office/drawing/2014/main" val="3375914347"/>
                    </a:ext>
                  </a:extLst>
                </a:gridCol>
                <a:gridCol w="3306236">
                  <a:extLst>
                    <a:ext uri="{9D8B030D-6E8A-4147-A177-3AD203B41FA5}">
                      <a16:colId xmlns:a16="http://schemas.microsoft.com/office/drawing/2014/main" val="1386036906"/>
                    </a:ext>
                  </a:extLst>
                </a:gridCol>
                <a:gridCol w="3306236">
                  <a:extLst>
                    <a:ext uri="{9D8B030D-6E8A-4147-A177-3AD203B41FA5}">
                      <a16:colId xmlns:a16="http://schemas.microsoft.com/office/drawing/2014/main" val="3349535207"/>
                    </a:ext>
                  </a:extLst>
                </a:gridCol>
                <a:gridCol w="3306236">
                  <a:extLst>
                    <a:ext uri="{9D8B030D-6E8A-4147-A177-3AD203B41FA5}">
                      <a16:colId xmlns:a16="http://schemas.microsoft.com/office/drawing/2014/main" val="3860366912"/>
                    </a:ext>
                  </a:extLst>
                </a:gridCol>
              </a:tblGrid>
              <a:tr h="1506358">
                <a:tc>
                  <a:txBody>
                    <a:bodyPr/>
                    <a:lstStyle/>
                    <a:p>
                      <a:pPr algn="ctr" rtl="0" fontAlgn="ctr">
                        <a:buNone/>
                      </a:pPr>
                      <a:r>
                        <a:rPr lang="en-US" sz="2800" b="1" i="0" u="none" strike="noStrike">
                          <a:solidFill>
                            <a:schemeClr val="tx1"/>
                          </a:solidFill>
                          <a:effectLst/>
                          <a:latin typeface="Urbanist" panose="020B0A04040200000203" pitchFamily="34" charset="77"/>
                          <a:ea typeface="Urbanist" panose="020B0A04040200000203" pitchFamily="34" charset="77"/>
                          <a:cs typeface="Urbanist" panose="020B0A04040200000203" pitchFamily="34" charset="77"/>
                        </a:rPr>
                        <a:t>Timeframe</a:t>
                      </a:r>
                      <a:endParaRPr lang="en-US" sz="3600">
                        <a:solidFill>
                          <a:schemeClr val="tx1"/>
                        </a:solidFill>
                        <a:effectLst/>
                        <a:latin typeface="Urbanist" panose="020B0A04040200000203" pitchFamily="34" charset="77"/>
                        <a:ea typeface="Urbanist" panose="020B0A04040200000203" pitchFamily="34" charset="77"/>
                        <a:cs typeface="Urbanist" panose="020B0A04040200000203" pitchFamily="34" charset="77"/>
                      </a:endParaRPr>
                    </a:p>
                  </a:txBody>
                  <a:tcPr marL="95250" marR="95250" marT="95250" marB="95250"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alpha val="50196"/>
                      </a:srgbClr>
                    </a:solidFill>
                  </a:tcPr>
                </a:tc>
                <a:tc>
                  <a:txBody>
                    <a:bodyPr/>
                    <a:lstStyle/>
                    <a:p>
                      <a:pPr algn="ctr" rtl="0" fontAlgn="ctr">
                        <a:buNone/>
                      </a:pPr>
                      <a:r>
                        <a:rPr lang="en-US" sz="2800" b="1" i="0" u="none" strike="noStrike">
                          <a:solidFill>
                            <a:schemeClr val="tx1"/>
                          </a:solidFill>
                          <a:effectLst/>
                          <a:latin typeface="Urbanist" panose="020B0A04040200000203" pitchFamily="34" charset="77"/>
                          <a:ea typeface="Urbanist" panose="020B0A04040200000203" pitchFamily="34" charset="77"/>
                          <a:cs typeface="Urbanist" panose="020B0A04040200000203" pitchFamily="34" charset="77"/>
                        </a:rPr>
                        <a:t>Grow feature/process</a:t>
                      </a:r>
                      <a:endParaRPr lang="en-US" sz="3600">
                        <a:solidFill>
                          <a:schemeClr val="tx1"/>
                        </a:solidFill>
                        <a:effectLst/>
                        <a:latin typeface="Urbanist" panose="020B0A04040200000203" pitchFamily="34" charset="77"/>
                        <a:ea typeface="Urbanist" panose="020B0A04040200000203" pitchFamily="34" charset="77"/>
                        <a:cs typeface="Urbanist" panose="020B0A04040200000203" pitchFamily="34" charset="77"/>
                      </a:endParaRPr>
                    </a:p>
                  </a:txBody>
                  <a:tcPr marL="95250" marR="95250" marT="95250" marB="95250"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alpha val="50196"/>
                      </a:srgbClr>
                    </a:solidFill>
                  </a:tcPr>
                </a:tc>
                <a:tc>
                  <a:txBody>
                    <a:bodyPr/>
                    <a:lstStyle/>
                    <a:p>
                      <a:pPr algn="ctr" rtl="0" fontAlgn="ctr">
                        <a:buNone/>
                      </a:pPr>
                      <a:r>
                        <a:rPr lang="en-US" sz="2800" b="1" i="0" u="none" strike="noStrike" dirty="0">
                          <a:solidFill>
                            <a:schemeClr val="tx1"/>
                          </a:solidFill>
                          <a:effectLst/>
                          <a:latin typeface="Urbanist" panose="020B0A04040200000203" pitchFamily="34" charset="77"/>
                          <a:ea typeface="Urbanist" panose="020B0A04040200000203" pitchFamily="34" charset="77"/>
                          <a:cs typeface="Urbanist" panose="020B0A04040200000203" pitchFamily="34" charset="77"/>
                        </a:rPr>
                        <a:t>When will training happen?</a:t>
                      </a:r>
                      <a:endParaRPr lang="en-US" sz="3600" dirty="0">
                        <a:solidFill>
                          <a:schemeClr val="tx1"/>
                        </a:solidFill>
                        <a:effectLst/>
                        <a:latin typeface="Urbanist" panose="020B0A04040200000203" pitchFamily="34" charset="77"/>
                        <a:ea typeface="Urbanist" panose="020B0A04040200000203" pitchFamily="34" charset="77"/>
                        <a:cs typeface="Urbanist" panose="020B0A04040200000203" pitchFamily="34" charset="77"/>
                      </a:endParaRPr>
                    </a:p>
                  </a:txBody>
                  <a:tcPr marL="95250" marR="95250" marT="95250" marB="95250"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alpha val="50196"/>
                      </a:srgbClr>
                    </a:solidFill>
                  </a:tcPr>
                </a:tc>
                <a:tc>
                  <a:txBody>
                    <a:bodyPr/>
                    <a:lstStyle/>
                    <a:p>
                      <a:pPr algn="ctr" rtl="0" fontAlgn="ctr">
                        <a:buNone/>
                      </a:pPr>
                      <a:r>
                        <a:rPr lang="en-US" sz="2800" b="1" i="0" u="none" strike="noStrike">
                          <a:solidFill>
                            <a:schemeClr val="tx1"/>
                          </a:solidFill>
                          <a:effectLst/>
                          <a:latin typeface="Urbanist" panose="020B0A04040200000203" pitchFamily="34" charset="77"/>
                          <a:ea typeface="Urbanist" panose="020B0A04040200000203" pitchFamily="34" charset="77"/>
                          <a:cs typeface="Urbanist" panose="020B0A04040200000203" pitchFamily="34" charset="77"/>
                        </a:rPr>
                        <a:t>When will staff start doing this?</a:t>
                      </a:r>
                      <a:endParaRPr lang="en-US" sz="3600">
                        <a:solidFill>
                          <a:schemeClr val="tx1"/>
                        </a:solidFill>
                        <a:effectLst/>
                        <a:latin typeface="Urbanist" panose="020B0A04040200000203" pitchFamily="34" charset="77"/>
                        <a:ea typeface="Urbanist" panose="020B0A04040200000203" pitchFamily="34" charset="77"/>
                        <a:cs typeface="Urbanist" panose="020B0A04040200000203" pitchFamily="34" charset="77"/>
                      </a:endParaRPr>
                    </a:p>
                  </a:txBody>
                  <a:tcPr marL="95250" marR="95250" marT="95250" marB="95250"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alpha val="50196"/>
                      </a:srgbClr>
                    </a:solidFill>
                  </a:tcPr>
                </a:tc>
                <a:tc>
                  <a:txBody>
                    <a:bodyPr/>
                    <a:lstStyle/>
                    <a:p>
                      <a:pPr algn="ctr" rtl="0" fontAlgn="ctr">
                        <a:buNone/>
                      </a:pPr>
                      <a:r>
                        <a:rPr lang="en-US" sz="2800" b="1" i="0" u="none" strike="noStrike" dirty="0">
                          <a:solidFill>
                            <a:schemeClr val="tx1"/>
                          </a:solidFill>
                          <a:effectLst/>
                          <a:latin typeface="Urbanist" panose="020B0A04040200000203" pitchFamily="34" charset="77"/>
                          <a:ea typeface="Urbanist" panose="020B0A04040200000203" pitchFamily="34" charset="77"/>
                          <a:cs typeface="Urbanist" panose="020B0A04040200000203" pitchFamily="34" charset="77"/>
                        </a:rPr>
                        <a:t>How will we determine success?</a:t>
                      </a:r>
                      <a:endParaRPr lang="en-US" sz="3600" dirty="0">
                        <a:solidFill>
                          <a:schemeClr val="tx1"/>
                        </a:solidFill>
                        <a:effectLst/>
                        <a:latin typeface="Urbanist" panose="020B0A04040200000203" pitchFamily="34" charset="77"/>
                        <a:ea typeface="Urbanist" panose="020B0A04040200000203" pitchFamily="34" charset="77"/>
                        <a:cs typeface="Urbanist" panose="020B0A04040200000203" pitchFamily="34" charset="77"/>
                      </a:endParaRPr>
                    </a:p>
                  </a:txBody>
                  <a:tcPr marL="95250" marR="95250" marT="95250" marB="95250"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376394050"/>
                  </a:ext>
                </a:extLst>
              </a:tr>
              <a:tr h="1119404">
                <a:tc>
                  <a:txBody>
                    <a:bodyPr/>
                    <a:lstStyle/>
                    <a:p>
                      <a:pPr algn="ctr" rtl="0" fontAlgn="t">
                        <a:buNone/>
                      </a:pPr>
                      <a:r>
                        <a:rPr lang="en-US" sz="2800" b="0" i="0" u="none" strike="noStrike">
                          <a:solidFill>
                            <a:schemeClr val="tx1"/>
                          </a:solidFill>
                          <a:effectLst/>
                          <a:latin typeface="Urbanist" panose="020B0A04040200000203" pitchFamily="34" charset="77"/>
                          <a:ea typeface="Urbanist" panose="020B0A04040200000203" pitchFamily="34" charset="77"/>
                          <a:cs typeface="Urbanist" panose="020B0A04040200000203" pitchFamily="34" charset="77"/>
                        </a:rPr>
                        <a:t>Beginning of school year</a:t>
                      </a:r>
                      <a:endParaRPr lang="en-US" sz="3600">
                        <a:solidFill>
                          <a:schemeClr val="tx1"/>
                        </a:solidFill>
                        <a:effectLst/>
                        <a:latin typeface="Urbanist" panose="020B0A04040200000203" pitchFamily="34" charset="77"/>
                        <a:ea typeface="Urbanist" panose="020B0A04040200000203" pitchFamily="34" charset="77"/>
                        <a:cs typeface="Urbanist" panose="020B0A04040200000203" pitchFamily="34" charset="77"/>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alpha val="50196"/>
                      </a:srgbClr>
                    </a:solidFill>
                  </a:tcPr>
                </a:tc>
                <a:tc>
                  <a:txBody>
                    <a:bodyPr/>
                    <a:lstStyle/>
                    <a:p>
                      <a:pPr algn="ctr" fontAlgn="t"/>
                      <a:r>
                        <a:rPr lang="en-US" sz="3600">
                          <a:solidFill>
                            <a:schemeClr val="tx1"/>
                          </a:solidFill>
                          <a:effectLst/>
                          <a:latin typeface="Urbanist" panose="020B0A04040200000203" pitchFamily="34" charset="77"/>
                          <a:ea typeface="Urbanist" panose="020B0A04040200000203" pitchFamily="34" charset="77"/>
                          <a:cs typeface="Urbanist" panose="020B0A04040200000203" pitchFamily="34" charset="77"/>
                        </a:rPr>
                        <a:t> </a:t>
                      </a: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alpha val="50196"/>
                      </a:srgbClr>
                    </a:solidFill>
                  </a:tcPr>
                </a:tc>
                <a:tc>
                  <a:txBody>
                    <a:bodyPr/>
                    <a:lstStyle/>
                    <a:p>
                      <a:pPr algn="ctr" fontAlgn="t"/>
                      <a:r>
                        <a:rPr lang="en-US" sz="3600">
                          <a:solidFill>
                            <a:schemeClr val="tx1"/>
                          </a:solidFill>
                          <a:effectLst/>
                          <a:latin typeface="Urbanist" panose="020B0A04040200000203" pitchFamily="34" charset="77"/>
                          <a:ea typeface="Urbanist" panose="020B0A04040200000203" pitchFamily="34" charset="77"/>
                          <a:cs typeface="Urbanist" panose="020B0A04040200000203" pitchFamily="34" charset="77"/>
                        </a:rPr>
                        <a:t> </a:t>
                      </a: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alpha val="50196"/>
                      </a:srgbClr>
                    </a:solidFill>
                  </a:tcPr>
                </a:tc>
                <a:tc>
                  <a:txBody>
                    <a:bodyPr/>
                    <a:lstStyle/>
                    <a:p>
                      <a:pPr algn="ctr" fontAlgn="t"/>
                      <a:r>
                        <a:rPr lang="en-US" sz="3600">
                          <a:solidFill>
                            <a:schemeClr val="tx1"/>
                          </a:solidFill>
                          <a:effectLst/>
                          <a:latin typeface="Urbanist" panose="020B0A04040200000203" pitchFamily="34" charset="77"/>
                          <a:ea typeface="Urbanist" panose="020B0A04040200000203" pitchFamily="34" charset="77"/>
                          <a:cs typeface="Urbanist" panose="020B0A04040200000203" pitchFamily="34" charset="77"/>
                        </a:rPr>
                        <a:t> </a:t>
                      </a: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alpha val="50196"/>
                      </a:srgbClr>
                    </a:solidFill>
                  </a:tcPr>
                </a:tc>
                <a:tc>
                  <a:txBody>
                    <a:bodyPr/>
                    <a:lstStyle/>
                    <a:p>
                      <a:pPr algn="ctr" fontAlgn="t"/>
                      <a:r>
                        <a:rPr lang="en-US" sz="3600">
                          <a:solidFill>
                            <a:schemeClr val="tx1"/>
                          </a:solidFill>
                          <a:effectLst/>
                          <a:latin typeface="Urbanist" panose="020B0A04040200000203" pitchFamily="34" charset="77"/>
                          <a:ea typeface="Urbanist" panose="020B0A04040200000203" pitchFamily="34" charset="77"/>
                          <a:cs typeface="Urbanist" panose="020B0A04040200000203" pitchFamily="34" charset="77"/>
                        </a:rPr>
                        <a:t> </a:t>
                      </a: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2769838507"/>
                  </a:ext>
                </a:extLst>
              </a:tr>
              <a:tr h="1119404">
                <a:tc>
                  <a:txBody>
                    <a:bodyPr/>
                    <a:lstStyle/>
                    <a:p>
                      <a:pPr algn="ctr" rtl="0" fontAlgn="t">
                        <a:buNone/>
                      </a:pPr>
                      <a:r>
                        <a:rPr lang="en-US" sz="2800" b="0" i="0" u="none" strike="noStrike">
                          <a:solidFill>
                            <a:schemeClr val="tx1"/>
                          </a:solidFill>
                          <a:effectLst/>
                          <a:latin typeface="Urbanist" panose="020B0A04040200000203" pitchFamily="34" charset="77"/>
                          <a:ea typeface="Urbanist" panose="020B0A04040200000203" pitchFamily="34" charset="77"/>
                          <a:cs typeface="Urbanist" panose="020B0A04040200000203" pitchFamily="34" charset="77"/>
                        </a:rPr>
                        <a:t>First 3 months</a:t>
                      </a:r>
                      <a:endParaRPr lang="en-US" sz="3600">
                        <a:solidFill>
                          <a:schemeClr val="tx1"/>
                        </a:solidFill>
                        <a:effectLst/>
                        <a:latin typeface="Urbanist" panose="020B0A04040200000203" pitchFamily="34" charset="77"/>
                        <a:ea typeface="Urbanist" panose="020B0A04040200000203" pitchFamily="34" charset="77"/>
                        <a:cs typeface="Urbanist" panose="020B0A04040200000203" pitchFamily="34" charset="77"/>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alpha val="50196"/>
                      </a:srgbClr>
                    </a:solidFill>
                  </a:tcPr>
                </a:tc>
                <a:tc>
                  <a:txBody>
                    <a:bodyPr/>
                    <a:lstStyle/>
                    <a:p>
                      <a:pPr algn="ctr" fontAlgn="t"/>
                      <a:r>
                        <a:rPr lang="en-US" sz="3600">
                          <a:solidFill>
                            <a:schemeClr val="tx1"/>
                          </a:solidFill>
                          <a:effectLst/>
                          <a:latin typeface="Urbanist" panose="020B0A04040200000203" pitchFamily="34" charset="77"/>
                          <a:ea typeface="Urbanist" panose="020B0A04040200000203" pitchFamily="34" charset="77"/>
                          <a:cs typeface="Urbanist" panose="020B0A04040200000203" pitchFamily="34" charset="77"/>
                        </a:rPr>
                        <a:t> </a:t>
                      </a: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alpha val="50196"/>
                      </a:srgbClr>
                    </a:solidFill>
                  </a:tcPr>
                </a:tc>
                <a:tc>
                  <a:txBody>
                    <a:bodyPr/>
                    <a:lstStyle/>
                    <a:p>
                      <a:pPr algn="ctr" fontAlgn="t"/>
                      <a:r>
                        <a:rPr lang="en-US" sz="3600">
                          <a:solidFill>
                            <a:schemeClr val="tx1"/>
                          </a:solidFill>
                          <a:effectLst/>
                          <a:latin typeface="Urbanist" panose="020B0A04040200000203" pitchFamily="34" charset="77"/>
                          <a:ea typeface="Urbanist" panose="020B0A04040200000203" pitchFamily="34" charset="77"/>
                          <a:cs typeface="Urbanist" panose="020B0A04040200000203" pitchFamily="34" charset="77"/>
                        </a:rPr>
                        <a:t> </a:t>
                      </a: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alpha val="50196"/>
                      </a:srgbClr>
                    </a:solidFill>
                  </a:tcPr>
                </a:tc>
                <a:tc>
                  <a:txBody>
                    <a:bodyPr/>
                    <a:lstStyle/>
                    <a:p>
                      <a:pPr algn="ctr" fontAlgn="t"/>
                      <a:r>
                        <a:rPr lang="en-US" sz="3600">
                          <a:solidFill>
                            <a:schemeClr val="tx1"/>
                          </a:solidFill>
                          <a:effectLst/>
                          <a:latin typeface="Urbanist" panose="020B0A04040200000203" pitchFamily="34" charset="77"/>
                          <a:ea typeface="Urbanist" panose="020B0A04040200000203" pitchFamily="34" charset="77"/>
                          <a:cs typeface="Urbanist" panose="020B0A04040200000203" pitchFamily="34" charset="77"/>
                        </a:rPr>
                        <a:t> </a:t>
                      </a: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alpha val="50196"/>
                      </a:srgbClr>
                    </a:solidFill>
                  </a:tcPr>
                </a:tc>
                <a:tc>
                  <a:txBody>
                    <a:bodyPr/>
                    <a:lstStyle/>
                    <a:p>
                      <a:pPr algn="ctr" fontAlgn="t"/>
                      <a:r>
                        <a:rPr lang="en-US" sz="3600">
                          <a:solidFill>
                            <a:schemeClr val="tx1"/>
                          </a:solidFill>
                          <a:effectLst/>
                          <a:latin typeface="Urbanist" panose="020B0A04040200000203" pitchFamily="34" charset="77"/>
                          <a:ea typeface="Urbanist" panose="020B0A04040200000203" pitchFamily="34" charset="77"/>
                          <a:cs typeface="Urbanist" panose="020B0A04040200000203" pitchFamily="34" charset="77"/>
                        </a:rPr>
                        <a:t> </a:t>
                      </a: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2487760525"/>
                  </a:ext>
                </a:extLst>
              </a:tr>
              <a:tr h="1119404">
                <a:tc>
                  <a:txBody>
                    <a:bodyPr/>
                    <a:lstStyle/>
                    <a:p>
                      <a:pPr algn="ctr" rtl="0" fontAlgn="t">
                        <a:buNone/>
                      </a:pPr>
                      <a:r>
                        <a:rPr lang="en-US" sz="2800" b="0" i="0" u="none" strike="noStrike">
                          <a:solidFill>
                            <a:schemeClr val="tx1"/>
                          </a:solidFill>
                          <a:effectLst/>
                          <a:latin typeface="Urbanist" panose="020B0A04040200000203" pitchFamily="34" charset="77"/>
                          <a:ea typeface="Urbanist" panose="020B0A04040200000203" pitchFamily="34" charset="77"/>
                          <a:cs typeface="Urbanist" panose="020B0A04040200000203" pitchFamily="34" charset="77"/>
                        </a:rPr>
                        <a:t>By end of year</a:t>
                      </a:r>
                      <a:endParaRPr lang="en-US" sz="3600">
                        <a:solidFill>
                          <a:schemeClr val="tx1"/>
                        </a:solidFill>
                        <a:effectLst/>
                        <a:latin typeface="Urbanist" panose="020B0A04040200000203" pitchFamily="34" charset="77"/>
                        <a:ea typeface="Urbanist" panose="020B0A04040200000203" pitchFamily="34" charset="77"/>
                        <a:cs typeface="Urbanist" panose="020B0A04040200000203" pitchFamily="34" charset="77"/>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alpha val="50196"/>
                      </a:srgbClr>
                    </a:solidFill>
                  </a:tcPr>
                </a:tc>
                <a:tc>
                  <a:txBody>
                    <a:bodyPr/>
                    <a:lstStyle/>
                    <a:p>
                      <a:pPr algn="ctr" fontAlgn="t"/>
                      <a:r>
                        <a:rPr lang="en-US" sz="3600">
                          <a:solidFill>
                            <a:schemeClr val="tx1"/>
                          </a:solidFill>
                          <a:effectLst/>
                          <a:latin typeface="Urbanist" panose="020B0A04040200000203" pitchFamily="34" charset="77"/>
                          <a:ea typeface="Urbanist" panose="020B0A04040200000203" pitchFamily="34" charset="77"/>
                          <a:cs typeface="Urbanist" panose="020B0A04040200000203" pitchFamily="34" charset="77"/>
                        </a:rPr>
                        <a:t> </a:t>
                      </a: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alpha val="50196"/>
                      </a:srgbClr>
                    </a:solidFill>
                  </a:tcPr>
                </a:tc>
                <a:tc>
                  <a:txBody>
                    <a:bodyPr/>
                    <a:lstStyle/>
                    <a:p>
                      <a:pPr algn="ctr" fontAlgn="t"/>
                      <a:r>
                        <a:rPr lang="en-US" sz="3600">
                          <a:solidFill>
                            <a:schemeClr val="tx1"/>
                          </a:solidFill>
                          <a:effectLst/>
                          <a:latin typeface="Urbanist" panose="020B0A04040200000203" pitchFamily="34" charset="77"/>
                          <a:ea typeface="Urbanist" panose="020B0A04040200000203" pitchFamily="34" charset="77"/>
                          <a:cs typeface="Urbanist" panose="020B0A04040200000203" pitchFamily="34" charset="77"/>
                        </a:rPr>
                        <a:t> </a:t>
                      </a: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alpha val="50196"/>
                      </a:srgbClr>
                    </a:solidFill>
                  </a:tcPr>
                </a:tc>
                <a:tc>
                  <a:txBody>
                    <a:bodyPr/>
                    <a:lstStyle/>
                    <a:p>
                      <a:pPr algn="ctr" fontAlgn="t"/>
                      <a:r>
                        <a:rPr lang="en-US" sz="3600">
                          <a:solidFill>
                            <a:schemeClr val="tx1"/>
                          </a:solidFill>
                          <a:effectLst/>
                          <a:latin typeface="Urbanist" panose="020B0A04040200000203" pitchFamily="34" charset="77"/>
                          <a:ea typeface="Urbanist" panose="020B0A04040200000203" pitchFamily="34" charset="77"/>
                          <a:cs typeface="Urbanist" panose="020B0A04040200000203" pitchFamily="34" charset="77"/>
                        </a:rPr>
                        <a:t> </a:t>
                      </a: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alpha val="50196"/>
                      </a:srgbClr>
                    </a:solidFill>
                  </a:tcPr>
                </a:tc>
                <a:tc>
                  <a:txBody>
                    <a:bodyPr/>
                    <a:lstStyle/>
                    <a:p>
                      <a:pPr algn="ctr" fontAlgn="t"/>
                      <a:r>
                        <a:rPr lang="en-US" sz="3600" dirty="0">
                          <a:solidFill>
                            <a:schemeClr val="tx1"/>
                          </a:solidFill>
                          <a:effectLst/>
                          <a:latin typeface="Urbanist" panose="020B0A04040200000203" pitchFamily="34" charset="77"/>
                          <a:ea typeface="Urbanist" panose="020B0A04040200000203" pitchFamily="34" charset="77"/>
                          <a:cs typeface="Urbanist" panose="020B0A04040200000203" pitchFamily="34" charset="77"/>
                        </a:rPr>
                        <a:t> </a:t>
                      </a: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213244636"/>
                  </a:ext>
                </a:extLst>
              </a:tr>
            </a:tbl>
          </a:graphicData>
        </a:graphic>
      </p:graphicFrame>
      <p:sp>
        <p:nvSpPr>
          <p:cNvPr id="8" name="Rectangle 1">
            <a:extLst>
              <a:ext uri="{FF2B5EF4-FFF2-40B4-BE49-F238E27FC236}">
                <a16:creationId xmlns:a16="http://schemas.microsoft.com/office/drawing/2014/main" id="{163E8FD5-90BD-15F7-EC88-3DB49780A2BD}"/>
              </a:ext>
            </a:extLst>
          </p:cNvPr>
          <p:cNvSpPr>
            <a:spLocks noChangeArrowheads="1"/>
          </p:cNvSpPr>
          <p:nvPr/>
        </p:nvSpPr>
        <p:spPr bwMode="auto">
          <a:xfrm>
            <a:off x="1809165" y="4315575"/>
            <a:ext cx="36490152" cy="82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20875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B2899-C293-D4B5-D203-8E13B0822B6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2AA3870-EAE9-7369-4A24-014676C56F58}"/>
              </a:ext>
            </a:extLst>
          </p:cNvPr>
          <p:cNvSpPr/>
          <p:nvPr/>
        </p:nvSpPr>
        <p:spPr>
          <a:xfrm>
            <a:off x="4665" y="39198"/>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sz="1400"/>
          </a:p>
        </p:txBody>
      </p:sp>
      <p:grpSp>
        <p:nvGrpSpPr>
          <p:cNvPr id="3" name="Group 3">
            <a:extLst>
              <a:ext uri="{FF2B5EF4-FFF2-40B4-BE49-F238E27FC236}">
                <a16:creationId xmlns:a16="http://schemas.microsoft.com/office/drawing/2014/main" id="{F679B25A-6AB6-EBA4-66CF-5E53039D1F48}"/>
              </a:ext>
            </a:extLst>
          </p:cNvPr>
          <p:cNvGrpSpPr/>
          <p:nvPr/>
        </p:nvGrpSpPr>
        <p:grpSpPr>
          <a:xfrm>
            <a:off x="-4678" y="-38100"/>
            <a:ext cx="18292677" cy="3083076"/>
            <a:chOff x="0" y="0"/>
            <a:chExt cx="5075597" cy="812004"/>
          </a:xfrm>
        </p:grpSpPr>
        <p:sp>
          <p:nvSpPr>
            <p:cNvPr id="4" name="Freeform 4">
              <a:extLst>
                <a:ext uri="{FF2B5EF4-FFF2-40B4-BE49-F238E27FC236}">
                  <a16:creationId xmlns:a16="http://schemas.microsoft.com/office/drawing/2014/main" id="{3A73EE70-3759-6125-CC48-100584A37610}"/>
                </a:ext>
              </a:extLst>
            </p:cNvPr>
            <p:cNvSpPr/>
            <p:nvPr/>
          </p:nvSpPr>
          <p:spPr>
            <a:xfrm>
              <a:off x="0" y="0"/>
              <a:ext cx="5075597" cy="812004"/>
            </a:xfrm>
            <a:custGeom>
              <a:avLst/>
              <a:gdLst/>
              <a:ahLst/>
              <a:cxnLst/>
              <a:rect l="l" t="t" r="r" b="b"/>
              <a:pathLst>
                <a:path w="5075597" h="812004">
                  <a:moveTo>
                    <a:pt x="0" y="0"/>
                  </a:moveTo>
                  <a:lnTo>
                    <a:pt x="5075597" y="0"/>
                  </a:lnTo>
                  <a:lnTo>
                    <a:pt x="5075597" y="812004"/>
                  </a:lnTo>
                  <a:lnTo>
                    <a:pt x="0" y="812004"/>
                  </a:lnTo>
                  <a:close/>
                </a:path>
              </a:pathLst>
            </a:custGeom>
            <a:solidFill>
              <a:srgbClr val="140F5E"/>
            </a:solidFill>
          </p:spPr>
          <p:txBody>
            <a:bodyPr/>
            <a:lstStyle/>
            <a:p>
              <a:endParaRPr lang="en-US" sz="1400"/>
            </a:p>
          </p:txBody>
        </p:sp>
        <p:sp>
          <p:nvSpPr>
            <p:cNvPr id="5" name="TextBox 5">
              <a:extLst>
                <a:ext uri="{FF2B5EF4-FFF2-40B4-BE49-F238E27FC236}">
                  <a16:creationId xmlns:a16="http://schemas.microsoft.com/office/drawing/2014/main" id="{D7A5884A-6347-13F7-6F03-58194A2245B6}"/>
                </a:ext>
              </a:extLst>
            </p:cNvPr>
            <p:cNvSpPr txBox="1"/>
            <p:nvPr/>
          </p:nvSpPr>
          <p:spPr>
            <a:xfrm>
              <a:off x="0" y="-190500"/>
              <a:ext cx="5075597" cy="1002504"/>
            </a:xfrm>
            <a:prstGeom prst="rect">
              <a:avLst/>
            </a:prstGeom>
          </p:spPr>
          <p:txBody>
            <a:bodyPr lIns="50800" tIns="50800" rIns="50800" bIns="50800" rtlCol="0" anchor="ctr"/>
            <a:lstStyle/>
            <a:p>
              <a:pPr algn="ctr">
                <a:lnSpc>
                  <a:spcPts val="5040"/>
                </a:lnSpc>
              </a:pPr>
              <a:endParaRPr sz="1400"/>
            </a:p>
          </p:txBody>
        </p:sp>
      </p:grpSp>
      <p:sp>
        <p:nvSpPr>
          <p:cNvPr id="6" name="Freeform 6">
            <a:extLst>
              <a:ext uri="{FF2B5EF4-FFF2-40B4-BE49-F238E27FC236}">
                <a16:creationId xmlns:a16="http://schemas.microsoft.com/office/drawing/2014/main" id="{3402FC21-F5ED-0305-B14E-E3048103D9B8}"/>
              </a:ext>
            </a:extLst>
          </p:cNvPr>
          <p:cNvSpPr/>
          <p:nvPr/>
        </p:nvSpPr>
        <p:spPr>
          <a:xfrm>
            <a:off x="953206" y="3404495"/>
            <a:ext cx="315813" cy="315813"/>
          </a:xfrm>
          <a:custGeom>
            <a:avLst/>
            <a:gdLst/>
            <a:ahLst/>
            <a:cxnLst/>
            <a:rect l="l" t="t" r="r" b="b"/>
            <a:pathLst>
              <a:path w="315813" h="315813">
                <a:moveTo>
                  <a:pt x="0" y="0"/>
                </a:moveTo>
                <a:lnTo>
                  <a:pt x="315813" y="0"/>
                </a:lnTo>
                <a:lnTo>
                  <a:pt x="315813" y="315813"/>
                </a:lnTo>
                <a:lnTo>
                  <a:pt x="0" y="3158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400"/>
          </a:p>
        </p:txBody>
      </p:sp>
      <p:sp>
        <p:nvSpPr>
          <p:cNvPr id="11" name="Freeform 11">
            <a:extLst>
              <a:ext uri="{FF2B5EF4-FFF2-40B4-BE49-F238E27FC236}">
                <a16:creationId xmlns:a16="http://schemas.microsoft.com/office/drawing/2014/main" id="{96CA3C8E-34EB-7502-9215-62C0ED74309A}"/>
              </a:ext>
            </a:extLst>
          </p:cNvPr>
          <p:cNvSpPr/>
          <p:nvPr/>
        </p:nvSpPr>
        <p:spPr>
          <a:xfrm>
            <a:off x="11901275" y="171929"/>
            <a:ext cx="6878429" cy="3036091"/>
          </a:xfrm>
          <a:custGeom>
            <a:avLst/>
            <a:gdLst/>
            <a:ahLst/>
            <a:cxnLst/>
            <a:rect l="l" t="t" r="r" b="b"/>
            <a:pathLst>
              <a:path w="6878429" h="3036091">
                <a:moveTo>
                  <a:pt x="0" y="0"/>
                </a:moveTo>
                <a:lnTo>
                  <a:pt x="6878429" y="0"/>
                </a:lnTo>
                <a:lnTo>
                  <a:pt x="6878429" y="3036091"/>
                </a:lnTo>
                <a:lnTo>
                  <a:pt x="0" y="3036091"/>
                </a:lnTo>
                <a:lnTo>
                  <a:pt x="0" y="0"/>
                </a:lnTo>
                <a:close/>
              </a:path>
            </a:pathLst>
          </a:custGeom>
          <a:blipFill>
            <a:blip r:embed="rId5">
              <a:alphaModFix amt="14000"/>
            </a:blip>
            <a:stretch>
              <a:fillRect r="-391686" b="-96555"/>
            </a:stretch>
          </a:blipFill>
        </p:spPr>
        <p:txBody>
          <a:bodyPr/>
          <a:lstStyle/>
          <a:p>
            <a:endParaRPr lang="en-US" sz="1400"/>
          </a:p>
        </p:txBody>
      </p:sp>
      <p:sp>
        <p:nvSpPr>
          <p:cNvPr id="14" name="Freeform 14">
            <a:extLst>
              <a:ext uri="{FF2B5EF4-FFF2-40B4-BE49-F238E27FC236}">
                <a16:creationId xmlns:a16="http://schemas.microsoft.com/office/drawing/2014/main" id="{61C04205-DD57-87B0-E436-29A2F43C8BBC}"/>
              </a:ext>
            </a:extLst>
          </p:cNvPr>
          <p:cNvSpPr/>
          <p:nvPr/>
        </p:nvSpPr>
        <p:spPr>
          <a:xfrm rot="-5400000">
            <a:off x="12279499" y="3249798"/>
            <a:ext cx="9219101" cy="2797902"/>
          </a:xfrm>
          <a:custGeom>
            <a:avLst/>
            <a:gdLst/>
            <a:ahLst/>
            <a:cxnLst/>
            <a:rect l="l" t="t" r="r" b="b"/>
            <a:pathLst>
              <a:path w="9219101" h="8601075">
                <a:moveTo>
                  <a:pt x="0" y="0"/>
                </a:moveTo>
                <a:lnTo>
                  <a:pt x="9219101" y="0"/>
                </a:lnTo>
                <a:lnTo>
                  <a:pt x="9219101" y="8601075"/>
                </a:lnTo>
                <a:lnTo>
                  <a:pt x="0" y="8601075"/>
                </a:lnTo>
                <a:lnTo>
                  <a:pt x="0" y="0"/>
                </a:lnTo>
                <a:close/>
              </a:path>
            </a:pathLst>
          </a:custGeom>
          <a:blipFill>
            <a:blip r:embed="rId6"/>
            <a:stretch>
              <a:fillRect t="-110398" b="-317809"/>
            </a:stretch>
          </a:blipFill>
        </p:spPr>
        <p:txBody>
          <a:bodyPr/>
          <a:lstStyle/>
          <a:p>
            <a:endParaRPr lang="en-US" sz="1400"/>
          </a:p>
        </p:txBody>
      </p:sp>
      <p:sp>
        <p:nvSpPr>
          <p:cNvPr id="25" name="Freeform 25">
            <a:extLst>
              <a:ext uri="{FF2B5EF4-FFF2-40B4-BE49-F238E27FC236}">
                <a16:creationId xmlns:a16="http://schemas.microsoft.com/office/drawing/2014/main" id="{7DFE93CA-AFCF-C86D-C60C-194773D7C386}"/>
              </a:ext>
            </a:extLst>
          </p:cNvPr>
          <p:cNvSpPr/>
          <p:nvPr/>
        </p:nvSpPr>
        <p:spPr>
          <a:xfrm>
            <a:off x="-4677" y="4203012"/>
            <a:ext cx="790895" cy="4649779"/>
          </a:xfrm>
          <a:custGeom>
            <a:avLst/>
            <a:gdLst/>
            <a:ahLst/>
            <a:cxnLst/>
            <a:rect l="l" t="t" r="r" b="b"/>
            <a:pathLst>
              <a:path w="1572435" h="4649779">
                <a:moveTo>
                  <a:pt x="0" y="0"/>
                </a:moveTo>
                <a:lnTo>
                  <a:pt x="1572434" y="0"/>
                </a:lnTo>
                <a:lnTo>
                  <a:pt x="1572434" y="4649779"/>
                </a:lnTo>
                <a:lnTo>
                  <a:pt x="0" y="4649779"/>
                </a:lnTo>
                <a:lnTo>
                  <a:pt x="0" y="0"/>
                </a:lnTo>
                <a:close/>
              </a:path>
            </a:pathLst>
          </a:custGeom>
          <a:blipFill>
            <a:blip r:embed="rId7"/>
            <a:stretch>
              <a:fillRect l="-98818" b="-2861"/>
            </a:stretch>
          </a:blipFill>
        </p:spPr>
        <p:txBody>
          <a:bodyPr/>
          <a:lstStyle/>
          <a:p>
            <a:endParaRPr lang="en-US" sz="1400"/>
          </a:p>
        </p:txBody>
      </p:sp>
      <p:sp>
        <p:nvSpPr>
          <p:cNvPr id="27" name="TextBox 27">
            <a:extLst>
              <a:ext uri="{FF2B5EF4-FFF2-40B4-BE49-F238E27FC236}">
                <a16:creationId xmlns:a16="http://schemas.microsoft.com/office/drawing/2014/main" id="{08F5A7B5-F8AC-2903-DEAE-7F823776DB5E}"/>
              </a:ext>
            </a:extLst>
          </p:cNvPr>
          <p:cNvSpPr txBox="1"/>
          <p:nvPr/>
        </p:nvSpPr>
        <p:spPr>
          <a:xfrm>
            <a:off x="1516163" y="3385559"/>
            <a:ext cx="12367146" cy="365485"/>
          </a:xfrm>
          <a:prstGeom prst="rect">
            <a:avLst/>
          </a:prstGeom>
        </p:spPr>
        <p:txBody>
          <a:bodyPr wrap="square" lIns="0" tIns="0" rIns="0" bIns="0" rtlCol="0" anchor="t">
            <a:spAutoFit/>
          </a:bodyPr>
          <a:lstStyle/>
          <a:p>
            <a:pPr>
              <a:lnSpc>
                <a:spcPts val="3026"/>
              </a:lnSpc>
            </a:pPr>
            <a:r>
              <a:rPr lang="en-US" sz="2400" b="1" dirty="0">
                <a:latin typeface="Urbanist" panose="020B0A04040200000203" pitchFamily="34" charset="77"/>
                <a:ea typeface="Urbanist" panose="020B0A04040200000203" pitchFamily="34" charset="77"/>
                <a:cs typeface="Urbanist" panose="020B0A04040200000203" pitchFamily="34" charset="77"/>
              </a:rPr>
              <a:t>Make a copy to create your own plan and see an example on the next slide</a:t>
            </a:r>
            <a:endParaRPr lang="en-US" sz="2800" dirty="0">
              <a:solidFill>
                <a:srgbClr val="140F5E"/>
              </a:solidFill>
              <a:latin typeface="Urbanist" panose="020B0A04040200000203" pitchFamily="34" charset="77"/>
              <a:ea typeface="Urbanist" panose="020B0A04040200000203" pitchFamily="34" charset="77"/>
              <a:cs typeface="Urbanist" panose="020B0A04040200000203" pitchFamily="34" charset="77"/>
              <a:sym typeface="Rubik"/>
            </a:endParaRPr>
          </a:p>
        </p:txBody>
      </p:sp>
      <p:grpSp>
        <p:nvGrpSpPr>
          <p:cNvPr id="38" name="Group 38">
            <a:extLst>
              <a:ext uri="{FF2B5EF4-FFF2-40B4-BE49-F238E27FC236}">
                <a16:creationId xmlns:a16="http://schemas.microsoft.com/office/drawing/2014/main" id="{27615835-9849-BDA4-B45B-5859451F7B47}"/>
              </a:ext>
            </a:extLst>
          </p:cNvPr>
          <p:cNvGrpSpPr/>
          <p:nvPr/>
        </p:nvGrpSpPr>
        <p:grpSpPr>
          <a:xfrm>
            <a:off x="12880519" y="9542728"/>
            <a:ext cx="5123908" cy="493458"/>
            <a:chOff x="0" y="0"/>
            <a:chExt cx="6831877" cy="657944"/>
          </a:xfrm>
        </p:grpSpPr>
        <p:grpSp>
          <p:nvGrpSpPr>
            <p:cNvPr id="39" name="Group 39">
              <a:extLst>
                <a:ext uri="{FF2B5EF4-FFF2-40B4-BE49-F238E27FC236}">
                  <a16:creationId xmlns:a16="http://schemas.microsoft.com/office/drawing/2014/main" id="{6D3C1CDB-7A96-F818-44CA-1434F0E37448}"/>
                </a:ext>
              </a:extLst>
            </p:cNvPr>
            <p:cNvGrpSpPr/>
            <p:nvPr/>
          </p:nvGrpSpPr>
          <p:grpSpPr>
            <a:xfrm>
              <a:off x="6173933" y="0"/>
              <a:ext cx="657944" cy="657944"/>
              <a:chOff x="0" y="0"/>
              <a:chExt cx="812800" cy="812800"/>
            </a:xfrm>
          </p:grpSpPr>
          <p:sp>
            <p:nvSpPr>
              <p:cNvPr id="40" name="Freeform 40">
                <a:extLst>
                  <a:ext uri="{FF2B5EF4-FFF2-40B4-BE49-F238E27FC236}">
                    <a16:creationId xmlns:a16="http://schemas.microsoft.com/office/drawing/2014/main" id="{13893935-2094-D6A0-1C5E-A56B1B3EE35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0F5E"/>
              </a:solidFill>
            </p:spPr>
            <p:txBody>
              <a:bodyPr/>
              <a:lstStyle/>
              <a:p>
                <a:endParaRPr lang="en-US" sz="1400"/>
              </a:p>
            </p:txBody>
          </p:sp>
          <p:sp>
            <p:nvSpPr>
              <p:cNvPr id="41" name="TextBox 41">
                <a:extLst>
                  <a:ext uri="{FF2B5EF4-FFF2-40B4-BE49-F238E27FC236}">
                    <a16:creationId xmlns:a16="http://schemas.microsoft.com/office/drawing/2014/main" id="{1B71928F-AD91-DAFC-05C4-7BD306246077}"/>
                  </a:ext>
                </a:extLst>
              </p:cNvPr>
              <p:cNvSpPr txBox="1"/>
              <p:nvPr/>
            </p:nvSpPr>
            <p:spPr>
              <a:xfrm>
                <a:off x="76200" y="47625"/>
                <a:ext cx="660400" cy="688975"/>
              </a:xfrm>
              <a:prstGeom prst="rect">
                <a:avLst/>
              </a:prstGeom>
            </p:spPr>
            <p:txBody>
              <a:bodyPr lIns="50800" tIns="50800" rIns="50800" bIns="50800" rtlCol="0" anchor="ctr"/>
              <a:lstStyle/>
              <a:p>
                <a:pPr algn="ctr">
                  <a:lnSpc>
                    <a:spcPts val="2239"/>
                  </a:lnSpc>
                </a:pPr>
                <a:endParaRPr sz="1400"/>
              </a:p>
            </p:txBody>
          </p:sp>
        </p:grpSp>
        <p:sp>
          <p:nvSpPr>
            <p:cNvPr id="42" name="TextBox 42">
              <a:extLst>
                <a:ext uri="{FF2B5EF4-FFF2-40B4-BE49-F238E27FC236}">
                  <a16:creationId xmlns:a16="http://schemas.microsoft.com/office/drawing/2014/main" id="{B3C96CFF-393F-F66A-771D-50DE81CF9E0C}"/>
                </a:ext>
              </a:extLst>
            </p:cNvPr>
            <p:cNvSpPr txBox="1"/>
            <p:nvPr/>
          </p:nvSpPr>
          <p:spPr>
            <a:xfrm>
              <a:off x="6173933" y="138472"/>
              <a:ext cx="657944" cy="321284"/>
            </a:xfrm>
            <a:prstGeom prst="rect">
              <a:avLst/>
            </a:prstGeom>
          </p:spPr>
          <p:txBody>
            <a:bodyPr lIns="0" tIns="0" rIns="0" bIns="0" rtlCol="0" anchor="t">
              <a:spAutoFit/>
            </a:bodyPr>
            <a:lstStyle/>
            <a:p>
              <a:pPr algn="ctr">
                <a:lnSpc>
                  <a:spcPts val="2100"/>
                </a:lnSpc>
                <a:spcBef>
                  <a:spcPct val="0"/>
                </a:spcBef>
              </a:pPr>
              <a:fld id="{00FE8DFE-96BA-417D-9B42-253C9092AD1C}" type="slidenum">
                <a:rPr lang="en-US" sz="1200" smtClean="0">
                  <a:solidFill>
                    <a:srgbClr val="FFFFFF"/>
                  </a:solidFill>
                  <a:latin typeface="Rubik Bold" pitchFamily="2" charset="-79"/>
                  <a:ea typeface="Rubik Bold"/>
                  <a:cs typeface="Rubik Bold" pitchFamily="2" charset="-79"/>
                  <a:sym typeface="Rubik"/>
                </a:rPr>
                <a:t>11</a:t>
              </a:fld>
              <a:endParaRPr lang="en-US" sz="1200" dirty="0">
                <a:solidFill>
                  <a:srgbClr val="FFFFFF"/>
                </a:solidFill>
                <a:latin typeface="Rubik Bold" pitchFamily="2" charset="-79"/>
                <a:ea typeface="Rubik Bold"/>
                <a:cs typeface="Rubik Bold" pitchFamily="2" charset="-79"/>
                <a:sym typeface="Rubik"/>
              </a:endParaRPr>
            </a:p>
          </p:txBody>
        </p:sp>
        <p:sp>
          <p:nvSpPr>
            <p:cNvPr id="44" name="Freeform 44">
              <a:extLst>
                <a:ext uri="{FF2B5EF4-FFF2-40B4-BE49-F238E27FC236}">
                  <a16:creationId xmlns:a16="http://schemas.microsoft.com/office/drawing/2014/main" id="{BBBB100D-7F80-9F37-3D60-CB58D6B74FF3}"/>
                </a:ext>
              </a:extLst>
            </p:cNvPr>
            <p:cNvSpPr/>
            <p:nvPr/>
          </p:nvSpPr>
          <p:spPr>
            <a:xfrm>
              <a:off x="0" y="126728"/>
              <a:ext cx="433817" cy="433817"/>
            </a:xfrm>
            <a:custGeom>
              <a:avLst/>
              <a:gdLst/>
              <a:ahLst/>
              <a:cxnLst/>
              <a:rect l="l" t="t" r="r" b="b"/>
              <a:pathLst>
                <a:path w="433817" h="433817">
                  <a:moveTo>
                    <a:pt x="0" y="0"/>
                  </a:moveTo>
                  <a:lnTo>
                    <a:pt x="433817" y="0"/>
                  </a:lnTo>
                  <a:lnTo>
                    <a:pt x="433817" y="433816"/>
                  </a:lnTo>
                  <a:lnTo>
                    <a:pt x="0" y="4338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400"/>
            </a:p>
          </p:txBody>
        </p:sp>
      </p:grpSp>
      <p:pic>
        <p:nvPicPr>
          <p:cNvPr id="48" name="Picture 47" descr="A green circle with a black background&#10;&#10;AI-generated content may be incorrect.">
            <a:extLst>
              <a:ext uri="{FF2B5EF4-FFF2-40B4-BE49-F238E27FC236}">
                <a16:creationId xmlns:a16="http://schemas.microsoft.com/office/drawing/2014/main" id="{5C0C2D7C-70AD-3A2B-CD6A-3BF2C48E75F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725526" y="268802"/>
            <a:ext cx="3463480" cy="3463480"/>
          </a:xfrm>
          <a:prstGeom prst="rect">
            <a:avLst/>
          </a:prstGeom>
        </p:spPr>
      </p:pic>
      <p:sp>
        <p:nvSpPr>
          <p:cNvPr id="10" name="TextBox 10">
            <a:extLst>
              <a:ext uri="{FF2B5EF4-FFF2-40B4-BE49-F238E27FC236}">
                <a16:creationId xmlns:a16="http://schemas.microsoft.com/office/drawing/2014/main" id="{D3BB6732-A040-CA9B-0EA0-96A846E01AA6}"/>
              </a:ext>
            </a:extLst>
          </p:cNvPr>
          <p:cNvSpPr txBox="1"/>
          <p:nvPr/>
        </p:nvSpPr>
        <p:spPr>
          <a:xfrm>
            <a:off x="1243097" y="1085850"/>
            <a:ext cx="14246997" cy="923330"/>
          </a:xfrm>
          <a:prstGeom prst="rect">
            <a:avLst/>
          </a:prstGeom>
        </p:spPr>
        <p:txBody>
          <a:bodyPr wrap="square" lIns="0" tIns="0" rIns="0" bIns="0" rtlCol="0" anchor="t">
            <a:spAutoFit/>
          </a:bodyPr>
          <a:lstStyle/>
          <a:p>
            <a:r>
              <a:rPr lang="en-US" sz="6000" b="1" dirty="0">
                <a:solidFill>
                  <a:schemeClr val="bg1"/>
                </a:solidFill>
                <a:latin typeface="Rubik Bold" pitchFamily="2" charset="-79"/>
                <a:cs typeface="Rubik Bold" pitchFamily="2" charset="-79"/>
              </a:rPr>
              <a:t>Training/Rollout Plan Template</a:t>
            </a:r>
            <a:endParaRPr lang="en-US" sz="6000" dirty="0">
              <a:solidFill>
                <a:schemeClr val="bg1"/>
              </a:solidFill>
              <a:latin typeface="Rubik Bold" pitchFamily="2" charset="-79"/>
              <a:cs typeface="Rubik Bold" pitchFamily="2" charset="-79"/>
            </a:endParaRPr>
          </a:p>
        </p:txBody>
      </p:sp>
      <p:graphicFrame>
        <p:nvGraphicFramePr>
          <p:cNvPr id="7" name="Table 6">
            <a:extLst>
              <a:ext uri="{FF2B5EF4-FFF2-40B4-BE49-F238E27FC236}">
                <a16:creationId xmlns:a16="http://schemas.microsoft.com/office/drawing/2014/main" id="{19947468-F382-86BA-9EA1-1E8FD112AB04}"/>
              </a:ext>
            </a:extLst>
          </p:cNvPr>
          <p:cNvGraphicFramePr>
            <a:graphicFrameLocks noGrp="1"/>
          </p:cNvGraphicFramePr>
          <p:nvPr>
            <p:extLst>
              <p:ext uri="{D42A27DB-BD31-4B8C-83A1-F6EECF244321}">
                <p14:modId xmlns:p14="http://schemas.microsoft.com/office/powerpoint/2010/main" val="1471165516"/>
              </p:ext>
            </p:extLst>
          </p:nvPr>
        </p:nvGraphicFramePr>
        <p:xfrm>
          <a:off x="953207" y="3924501"/>
          <a:ext cx="16511501" cy="6101218"/>
        </p:xfrm>
        <a:graphic>
          <a:graphicData uri="http://schemas.openxmlformats.org/drawingml/2006/table">
            <a:tbl>
              <a:tblPr/>
              <a:tblGrid>
                <a:gridCol w="2814237">
                  <a:extLst>
                    <a:ext uri="{9D8B030D-6E8A-4147-A177-3AD203B41FA5}">
                      <a16:colId xmlns:a16="http://schemas.microsoft.com/office/drawing/2014/main" val="4019045947"/>
                    </a:ext>
                  </a:extLst>
                </a:gridCol>
                <a:gridCol w="3778556">
                  <a:extLst>
                    <a:ext uri="{9D8B030D-6E8A-4147-A177-3AD203B41FA5}">
                      <a16:colId xmlns:a16="http://schemas.microsoft.com/office/drawing/2014/main" val="3375914347"/>
                    </a:ext>
                  </a:extLst>
                </a:gridCol>
                <a:gridCol w="3306236">
                  <a:extLst>
                    <a:ext uri="{9D8B030D-6E8A-4147-A177-3AD203B41FA5}">
                      <a16:colId xmlns:a16="http://schemas.microsoft.com/office/drawing/2014/main" val="1386036906"/>
                    </a:ext>
                  </a:extLst>
                </a:gridCol>
                <a:gridCol w="3306236">
                  <a:extLst>
                    <a:ext uri="{9D8B030D-6E8A-4147-A177-3AD203B41FA5}">
                      <a16:colId xmlns:a16="http://schemas.microsoft.com/office/drawing/2014/main" val="3349535207"/>
                    </a:ext>
                  </a:extLst>
                </a:gridCol>
                <a:gridCol w="3306236">
                  <a:extLst>
                    <a:ext uri="{9D8B030D-6E8A-4147-A177-3AD203B41FA5}">
                      <a16:colId xmlns:a16="http://schemas.microsoft.com/office/drawing/2014/main" val="3860366912"/>
                    </a:ext>
                  </a:extLst>
                </a:gridCol>
              </a:tblGrid>
              <a:tr h="1506358">
                <a:tc>
                  <a:txBody>
                    <a:bodyPr/>
                    <a:lstStyle/>
                    <a:p>
                      <a:pPr algn="ctr" rtl="0" fontAlgn="ctr">
                        <a:buNone/>
                      </a:pPr>
                      <a:r>
                        <a:rPr lang="en-US" sz="2800" b="1" i="0" u="none" strike="noStrike">
                          <a:solidFill>
                            <a:schemeClr val="tx1"/>
                          </a:solidFill>
                          <a:effectLst/>
                          <a:latin typeface="Urbanist" panose="020B0A04040200000203" pitchFamily="34" charset="77"/>
                          <a:ea typeface="Urbanist" panose="020B0A04040200000203" pitchFamily="34" charset="77"/>
                          <a:cs typeface="Urbanist" panose="020B0A04040200000203" pitchFamily="34" charset="77"/>
                        </a:rPr>
                        <a:t>Timeframe</a:t>
                      </a:r>
                      <a:endParaRPr lang="en-US" sz="3600">
                        <a:solidFill>
                          <a:schemeClr val="tx1"/>
                        </a:solidFill>
                        <a:effectLst/>
                        <a:latin typeface="Urbanist" panose="020B0A04040200000203" pitchFamily="34" charset="77"/>
                        <a:ea typeface="Urbanist" panose="020B0A04040200000203" pitchFamily="34" charset="77"/>
                        <a:cs typeface="Urbanist" panose="020B0A04040200000203" pitchFamily="34" charset="77"/>
                      </a:endParaRPr>
                    </a:p>
                  </a:txBody>
                  <a:tcPr marL="95250" marR="95250" marT="95250" marB="95250"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alpha val="50196"/>
                      </a:srgbClr>
                    </a:solidFill>
                  </a:tcPr>
                </a:tc>
                <a:tc>
                  <a:txBody>
                    <a:bodyPr/>
                    <a:lstStyle/>
                    <a:p>
                      <a:pPr algn="ctr" rtl="0" fontAlgn="ctr">
                        <a:buNone/>
                      </a:pPr>
                      <a:r>
                        <a:rPr lang="en-US" sz="2800" b="1" i="0" u="none" strike="noStrike">
                          <a:solidFill>
                            <a:schemeClr val="tx1"/>
                          </a:solidFill>
                          <a:effectLst/>
                          <a:latin typeface="Urbanist" panose="020B0A04040200000203" pitchFamily="34" charset="77"/>
                          <a:ea typeface="Urbanist" panose="020B0A04040200000203" pitchFamily="34" charset="77"/>
                          <a:cs typeface="Urbanist" panose="020B0A04040200000203" pitchFamily="34" charset="77"/>
                        </a:rPr>
                        <a:t>Grow feature/process</a:t>
                      </a:r>
                      <a:endParaRPr lang="en-US" sz="3600">
                        <a:solidFill>
                          <a:schemeClr val="tx1"/>
                        </a:solidFill>
                        <a:effectLst/>
                        <a:latin typeface="Urbanist" panose="020B0A04040200000203" pitchFamily="34" charset="77"/>
                        <a:ea typeface="Urbanist" panose="020B0A04040200000203" pitchFamily="34" charset="77"/>
                        <a:cs typeface="Urbanist" panose="020B0A04040200000203" pitchFamily="34" charset="77"/>
                      </a:endParaRPr>
                    </a:p>
                  </a:txBody>
                  <a:tcPr marL="95250" marR="95250" marT="95250" marB="95250"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alpha val="50196"/>
                      </a:srgbClr>
                    </a:solidFill>
                  </a:tcPr>
                </a:tc>
                <a:tc>
                  <a:txBody>
                    <a:bodyPr/>
                    <a:lstStyle/>
                    <a:p>
                      <a:pPr algn="ctr" rtl="0" fontAlgn="ctr">
                        <a:buNone/>
                      </a:pPr>
                      <a:r>
                        <a:rPr lang="en-US" sz="2800" b="1" i="0" u="none" strike="noStrike" dirty="0">
                          <a:solidFill>
                            <a:schemeClr val="tx1"/>
                          </a:solidFill>
                          <a:effectLst/>
                          <a:latin typeface="Urbanist" panose="020B0A04040200000203" pitchFamily="34" charset="77"/>
                          <a:ea typeface="Urbanist" panose="020B0A04040200000203" pitchFamily="34" charset="77"/>
                          <a:cs typeface="Urbanist" panose="020B0A04040200000203" pitchFamily="34" charset="77"/>
                        </a:rPr>
                        <a:t>When will training happen?</a:t>
                      </a:r>
                      <a:endParaRPr lang="en-US" sz="3600" dirty="0">
                        <a:solidFill>
                          <a:schemeClr val="tx1"/>
                        </a:solidFill>
                        <a:effectLst/>
                        <a:latin typeface="Urbanist" panose="020B0A04040200000203" pitchFamily="34" charset="77"/>
                        <a:ea typeface="Urbanist" panose="020B0A04040200000203" pitchFamily="34" charset="77"/>
                        <a:cs typeface="Urbanist" panose="020B0A04040200000203" pitchFamily="34" charset="77"/>
                      </a:endParaRPr>
                    </a:p>
                  </a:txBody>
                  <a:tcPr marL="95250" marR="95250" marT="95250" marB="95250"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alpha val="50196"/>
                      </a:srgbClr>
                    </a:solidFill>
                  </a:tcPr>
                </a:tc>
                <a:tc>
                  <a:txBody>
                    <a:bodyPr/>
                    <a:lstStyle/>
                    <a:p>
                      <a:pPr algn="ctr" rtl="0" fontAlgn="ctr">
                        <a:buNone/>
                      </a:pPr>
                      <a:r>
                        <a:rPr lang="en-US" sz="2800" b="1" i="0" u="none" strike="noStrike">
                          <a:solidFill>
                            <a:schemeClr val="tx1"/>
                          </a:solidFill>
                          <a:effectLst/>
                          <a:latin typeface="Urbanist" panose="020B0A04040200000203" pitchFamily="34" charset="77"/>
                          <a:ea typeface="Urbanist" panose="020B0A04040200000203" pitchFamily="34" charset="77"/>
                          <a:cs typeface="Urbanist" panose="020B0A04040200000203" pitchFamily="34" charset="77"/>
                        </a:rPr>
                        <a:t>When will staff start doing this?</a:t>
                      </a:r>
                      <a:endParaRPr lang="en-US" sz="3600">
                        <a:solidFill>
                          <a:schemeClr val="tx1"/>
                        </a:solidFill>
                        <a:effectLst/>
                        <a:latin typeface="Urbanist" panose="020B0A04040200000203" pitchFamily="34" charset="77"/>
                        <a:ea typeface="Urbanist" panose="020B0A04040200000203" pitchFamily="34" charset="77"/>
                        <a:cs typeface="Urbanist" panose="020B0A04040200000203" pitchFamily="34" charset="77"/>
                      </a:endParaRPr>
                    </a:p>
                  </a:txBody>
                  <a:tcPr marL="95250" marR="95250" marT="95250" marB="95250"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alpha val="50196"/>
                      </a:srgbClr>
                    </a:solidFill>
                  </a:tcPr>
                </a:tc>
                <a:tc>
                  <a:txBody>
                    <a:bodyPr/>
                    <a:lstStyle/>
                    <a:p>
                      <a:pPr algn="ctr" rtl="0" fontAlgn="ctr">
                        <a:buNone/>
                      </a:pPr>
                      <a:r>
                        <a:rPr lang="en-US" sz="2800" b="1" i="0" u="none" strike="noStrike" dirty="0">
                          <a:solidFill>
                            <a:schemeClr val="tx1"/>
                          </a:solidFill>
                          <a:effectLst/>
                          <a:latin typeface="Urbanist" panose="020B0A04040200000203" pitchFamily="34" charset="77"/>
                          <a:ea typeface="Urbanist" panose="020B0A04040200000203" pitchFamily="34" charset="77"/>
                          <a:cs typeface="Urbanist" panose="020B0A04040200000203" pitchFamily="34" charset="77"/>
                        </a:rPr>
                        <a:t>How will we determine success?</a:t>
                      </a:r>
                      <a:endParaRPr lang="en-US" sz="3600" dirty="0">
                        <a:solidFill>
                          <a:schemeClr val="tx1"/>
                        </a:solidFill>
                        <a:effectLst/>
                        <a:latin typeface="Urbanist" panose="020B0A04040200000203" pitchFamily="34" charset="77"/>
                        <a:ea typeface="Urbanist" panose="020B0A04040200000203" pitchFamily="34" charset="77"/>
                        <a:cs typeface="Urbanist" panose="020B0A04040200000203" pitchFamily="34" charset="77"/>
                      </a:endParaRPr>
                    </a:p>
                  </a:txBody>
                  <a:tcPr marL="95250" marR="95250" marT="95250" marB="95250"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376394050"/>
                  </a:ext>
                </a:extLst>
              </a:tr>
              <a:tr h="1119404">
                <a:tc>
                  <a:txBody>
                    <a:bodyPr/>
                    <a:lstStyle/>
                    <a:p>
                      <a:pPr algn="ctr" rtl="0" fontAlgn="t">
                        <a:buNone/>
                      </a:pPr>
                      <a:r>
                        <a:rPr lang="en-US" sz="2800" b="0" i="0" u="none" strike="noStrike">
                          <a:solidFill>
                            <a:schemeClr val="tx1"/>
                          </a:solidFill>
                          <a:effectLst/>
                          <a:latin typeface="Urbanist" panose="020B0A04040200000203" pitchFamily="34" charset="77"/>
                          <a:ea typeface="Urbanist" panose="020B0A04040200000203" pitchFamily="34" charset="77"/>
                          <a:cs typeface="Urbanist" panose="020B0A04040200000203" pitchFamily="34" charset="77"/>
                        </a:rPr>
                        <a:t>Beginning of school year</a:t>
                      </a:r>
                      <a:endParaRPr lang="en-US" sz="3600">
                        <a:solidFill>
                          <a:schemeClr val="tx1"/>
                        </a:solidFill>
                        <a:effectLst/>
                        <a:latin typeface="Urbanist" panose="020B0A04040200000203" pitchFamily="34" charset="77"/>
                        <a:ea typeface="Urbanist" panose="020B0A04040200000203" pitchFamily="34" charset="77"/>
                        <a:cs typeface="Urbanist" panose="020B0A04040200000203" pitchFamily="34" charset="77"/>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alpha val="50196"/>
                      </a:srgbClr>
                    </a:solidFill>
                  </a:tcPr>
                </a:tc>
                <a:tc>
                  <a:txBody>
                    <a:bodyPr/>
                    <a:lstStyle/>
                    <a:p>
                      <a:pPr rtl="0" fontAlgn="t">
                        <a:buNone/>
                      </a:pPr>
                      <a:r>
                        <a:rPr lang="en-US" sz="2400" b="0" i="0" u="none" strike="noStrike" dirty="0">
                          <a:solidFill>
                            <a:schemeClr val="tx1"/>
                          </a:solidFill>
                          <a:effectLst/>
                          <a:latin typeface="Urbanist" panose="020B0A04040200000203" pitchFamily="34" charset="77"/>
                          <a:ea typeface="Urbanist" panose="020B0A04040200000203" pitchFamily="34" charset="77"/>
                          <a:cs typeface="Urbanist" panose="020B0A04040200000203" pitchFamily="34" charset="77"/>
                        </a:rPr>
                        <a:t>Quick Feedback</a:t>
                      </a:r>
                      <a:endParaRPr lang="en-US" sz="3600" dirty="0">
                        <a:solidFill>
                          <a:schemeClr val="tx1"/>
                        </a:solidFill>
                        <a:effectLst/>
                        <a:latin typeface="Urbanist" panose="020B0A04040200000203" pitchFamily="34" charset="77"/>
                        <a:ea typeface="Urbanist" panose="020B0A04040200000203" pitchFamily="34" charset="77"/>
                        <a:cs typeface="Urbanist" panose="020B0A04040200000203" pitchFamily="34" charset="77"/>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alpha val="50196"/>
                      </a:srgbClr>
                    </a:solidFill>
                  </a:tcPr>
                </a:tc>
                <a:tc>
                  <a:txBody>
                    <a:bodyPr/>
                    <a:lstStyle/>
                    <a:p>
                      <a:pPr rtl="0" fontAlgn="t">
                        <a:buNone/>
                      </a:pPr>
                      <a:r>
                        <a:rPr lang="en-US" sz="2400" b="0" i="0" u="none" strike="noStrike">
                          <a:solidFill>
                            <a:schemeClr val="tx1"/>
                          </a:solidFill>
                          <a:effectLst/>
                          <a:latin typeface="Urbanist" panose="020B0A04040200000203" pitchFamily="34" charset="77"/>
                          <a:ea typeface="Urbanist" panose="020B0A04040200000203" pitchFamily="34" charset="77"/>
                          <a:cs typeface="Urbanist" panose="020B0A04040200000203" pitchFamily="34" charset="77"/>
                        </a:rPr>
                        <a:t>August 29: PD session about coaching expectations</a:t>
                      </a:r>
                      <a:endParaRPr lang="en-US" sz="3600">
                        <a:solidFill>
                          <a:schemeClr val="tx1"/>
                        </a:solidFill>
                        <a:effectLst/>
                        <a:latin typeface="Urbanist" panose="020B0A04040200000203" pitchFamily="34" charset="77"/>
                        <a:ea typeface="Urbanist" panose="020B0A04040200000203" pitchFamily="34" charset="77"/>
                        <a:cs typeface="Urbanist" panose="020B0A04040200000203" pitchFamily="34" charset="77"/>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alpha val="50196"/>
                      </a:srgbClr>
                    </a:solidFill>
                  </a:tcPr>
                </a:tc>
                <a:tc>
                  <a:txBody>
                    <a:bodyPr/>
                    <a:lstStyle/>
                    <a:p>
                      <a:pPr rtl="0" fontAlgn="t">
                        <a:buNone/>
                      </a:pPr>
                      <a:r>
                        <a:rPr lang="en-US" sz="2400" b="0" i="0" u="none" strike="noStrike">
                          <a:solidFill>
                            <a:schemeClr val="tx1"/>
                          </a:solidFill>
                          <a:effectLst/>
                          <a:latin typeface="Urbanist" panose="020B0A04040200000203" pitchFamily="34" charset="77"/>
                          <a:ea typeface="Urbanist" panose="020B0A04040200000203" pitchFamily="34" charset="77"/>
                          <a:cs typeface="Urbanist" panose="020B0A04040200000203" pitchFamily="34" charset="77"/>
                        </a:rPr>
                        <a:t>September 3: First day of school</a:t>
                      </a:r>
                      <a:endParaRPr lang="en-US" sz="3600">
                        <a:solidFill>
                          <a:schemeClr val="tx1"/>
                        </a:solidFill>
                        <a:effectLst/>
                        <a:latin typeface="Urbanist" panose="020B0A04040200000203" pitchFamily="34" charset="77"/>
                        <a:ea typeface="Urbanist" panose="020B0A04040200000203" pitchFamily="34" charset="77"/>
                        <a:cs typeface="Urbanist" panose="020B0A04040200000203" pitchFamily="34" charset="77"/>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alpha val="50196"/>
                      </a:srgbClr>
                    </a:solidFill>
                  </a:tcPr>
                </a:tc>
                <a:tc>
                  <a:txBody>
                    <a:bodyPr/>
                    <a:lstStyle/>
                    <a:p>
                      <a:pPr rtl="0" fontAlgn="t">
                        <a:buNone/>
                      </a:pPr>
                      <a:r>
                        <a:rPr lang="en-US" sz="2400" b="0" i="0" u="none" strike="noStrike">
                          <a:solidFill>
                            <a:schemeClr val="tx1"/>
                          </a:solidFill>
                          <a:effectLst/>
                          <a:latin typeface="Urbanist" panose="020B0A04040200000203" pitchFamily="34" charset="77"/>
                          <a:ea typeface="Urbanist" panose="020B0A04040200000203" pitchFamily="34" charset="77"/>
                          <a:cs typeface="Urbanist" panose="020B0A04040200000203" pitchFamily="34" charset="77"/>
                        </a:rPr>
                        <a:t>Look at frequency dash weekly on Fridays to make sure every teacher is receiving 1 piece of QF</a:t>
                      </a:r>
                      <a:endParaRPr lang="en-US" sz="3600">
                        <a:solidFill>
                          <a:schemeClr val="tx1"/>
                        </a:solidFill>
                        <a:effectLst/>
                        <a:latin typeface="Urbanist" panose="020B0A04040200000203" pitchFamily="34" charset="77"/>
                        <a:ea typeface="Urbanist" panose="020B0A04040200000203" pitchFamily="34" charset="77"/>
                        <a:cs typeface="Urbanist" panose="020B0A04040200000203" pitchFamily="34" charset="77"/>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2769838507"/>
                  </a:ext>
                </a:extLst>
              </a:tr>
              <a:tr h="1119404">
                <a:tc>
                  <a:txBody>
                    <a:bodyPr/>
                    <a:lstStyle/>
                    <a:p>
                      <a:pPr algn="ctr" rtl="0" fontAlgn="t">
                        <a:buNone/>
                      </a:pPr>
                      <a:r>
                        <a:rPr lang="en-US" sz="2800" b="0" i="0" u="none" strike="noStrike">
                          <a:solidFill>
                            <a:schemeClr val="tx1"/>
                          </a:solidFill>
                          <a:effectLst/>
                          <a:latin typeface="Urbanist" panose="020B0A04040200000203" pitchFamily="34" charset="77"/>
                          <a:ea typeface="Urbanist" panose="020B0A04040200000203" pitchFamily="34" charset="77"/>
                          <a:cs typeface="Urbanist" panose="020B0A04040200000203" pitchFamily="34" charset="77"/>
                        </a:rPr>
                        <a:t>First 3 months</a:t>
                      </a:r>
                      <a:endParaRPr lang="en-US" sz="3600">
                        <a:solidFill>
                          <a:schemeClr val="tx1"/>
                        </a:solidFill>
                        <a:effectLst/>
                        <a:latin typeface="Urbanist" panose="020B0A04040200000203" pitchFamily="34" charset="77"/>
                        <a:ea typeface="Urbanist" panose="020B0A04040200000203" pitchFamily="34" charset="77"/>
                        <a:cs typeface="Urbanist" panose="020B0A04040200000203" pitchFamily="34" charset="77"/>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alpha val="50196"/>
                      </a:srgbClr>
                    </a:solidFill>
                  </a:tcPr>
                </a:tc>
                <a:tc>
                  <a:txBody>
                    <a:bodyPr/>
                    <a:lstStyle/>
                    <a:p>
                      <a:pPr rtl="0" fontAlgn="t">
                        <a:buNone/>
                      </a:pPr>
                      <a:r>
                        <a:rPr lang="en-US" sz="2400" b="0" i="0" u="none" strike="noStrike">
                          <a:solidFill>
                            <a:schemeClr val="tx1"/>
                          </a:solidFill>
                          <a:effectLst/>
                          <a:latin typeface="Urbanist" panose="020B0A04040200000203" pitchFamily="34" charset="77"/>
                          <a:ea typeface="Urbanist" panose="020B0A04040200000203" pitchFamily="34" charset="77"/>
                          <a:cs typeface="Urbanist" panose="020B0A04040200000203" pitchFamily="34" charset="77"/>
                        </a:rPr>
                        <a:t>Weekly data meetings</a:t>
                      </a:r>
                      <a:endParaRPr lang="en-US" sz="3600">
                        <a:solidFill>
                          <a:schemeClr val="tx1"/>
                        </a:solidFill>
                        <a:effectLst/>
                        <a:latin typeface="Urbanist" panose="020B0A04040200000203" pitchFamily="34" charset="77"/>
                        <a:ea typeface="Urbanist" panose="020B0A04040200000203" pitchFamily="34" charset="77"/>
                        <a:cs typeface="Urbanist" panose="020B0A04040200000203" pitchFamily="34" charset="77"/>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alpha val="50196"/>
                      </a:srgbClr>
                    </a:solidFill>
                  </a:tcPr>
                </a:tc>
                <a:tc>
                  <a:txBody>
                    <a:bodyPr/>
                    <a:lstStyle/>
                    <a:p>
                      <a:pPr rtl="0" fontAlgn="t">
                        <a:buNone/>
                      </a:pPr>
                      <a:r>
                        <a:rPr lang="en-US" sz="2400" b="0" i="0" u="none" strike="noStrike">
                          <a:solidFill>
                            <a:schemeClr val="tx1"/>
                          </a:solidFill>
                          <a:effectLst/>
                          <a:latin typeface="Urbanist" panose="020B0A04040200000203" pitchFamily="34" charset="77"/>
                          <a:ea typeface="Urbanist" panose="020B0A04040200000203" pitchFamily="34" charset="77"/>
                          <a:cs typeface="Urbanist" panose="020B0A04040200000203" pitchFamily="34" charset="77"/>
                        </a:rPr>
                        <a:t>October 16: Data Day</a:t>
                      </a:r>
                      <a:endParaRPr lang="en-US" sz="3600">
                        <a:solidFill>
                          <a:schemeClr val="tx1"/>
                        </a:solidFill>
                        <a:effectLst/>
                        <a:latin typeface="Urbanist" panose="020B0A04040200000203" pitchFamily="34" charset="77"/>
                        <a:ea typeface="Urbanist" panose="020B0A04040200000203" pitchFamily="34" charset="77"/>
                        <a:cs typeface="Urbanist" panose="020B0A04040200000203" pitchFamily="34" charset="77"/>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alpha val="50196"/>
                      </a:srgbClr>
                    </a:solidFill>
                  </a:tcPr>
                </a:tc>
                <a:tc>
                  <a:txBody>
                    <a:bodyPr/>
                    <a:lstStyle/>
                    <a:p>
                      <a:pPr rtl="0" fontAlgn="t">
                        <a:buNone/>
                      </a:pPr>
                      <a:r>
                        <a:rPr lang="en-US" sz="2400" b="0" i="0" u="none" strike="noStrike">
                          <a:solidFill>
                            <a:schemeClr val="tx1"/>
                          </a:solidFill>
                          <a:effectLst/>
                          <a:latin typeface="Urbanist" panose="020B0A04040200000203" pitchFamily="34" charset="77"/>
                          <a:ea typeface="Urbanist" panose="020B0A04040200000203" pitchFamily="34" charset="77"/>
                          <a:cs typeface="Urbanist" panose="020B0A04040200000203" pitchFamily="34" charset="77"/>
                        </a:rPr>
                        <a:t>October 21-25, at scheduled data meeting time</a:t>
                      </a:r>
                      <a:endParaRPr lang="en-US" sz="3600">
                        <a:solidFill>
                          <a:schemeClr val="tx1"/>
                        </a:solidFill>
                        <a:effectLst/>
                        <a:latin typeface="Urbanist" panose="020B0A04040200000203" pitchFamily="34" charset="77"/>
                        <a:ea typeface="Urbanist" panose="020B0A04040200000203" pitchFamily="34" charset="77"/>
                        <a:cs typeface="Urbanist" panose="020B0A04040200000203" pitchFamily="34" charset="77"/>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alpha val="50196"/>
                      </a:srgbClr>
                    </a:solidFill>
                  </a:tcPr>
                </a:tc>
                <a:tc>
                  <a:txBody>
                    <a:bodyPr/>
                    <a:lstStyle/>
                    <a:p>
                      <a:pPr rtl="0" fontAlgn="t">
                        <a:buNone/>
                      </a:pPr>
                      <a:r>
                        <a:rPr lang="en-US" sz="2400" b="0" i="0" u="none" strike="noStrike">
                          <a:solidFill>
                            <a:schemeClr val="tx1"/>
                          </a:solidFill>
                          <a:effectLst/>
                          <a:latin typeface="Urbanist" panose="020B0A04040200000203" pitchFamily="34" charset="77"/>
                          <a:ea typeface="Urbanist" panose="020B0A04040200000203" pitchFamily="34" charset="77"/>
                          <a:cs typeface="Urbanist" panose="020B0A04040200000203" pitchFamily="34" charset="77"/>
                        </a:rPr>
                        <a:t>Use meetings report to monitor effectiveness</a:t>
                      </a:r>
                      <a:endParaRPr lang="en-US" sz="3600">
                        <a:solidFill>
                          <a:schemeClr val="tx1"/>
                        </a:solidFill>
                        <a:effectLst/>
                        <a:latin typeface="Urbanist" panose="020B0A04040200000203" pitchFamily="34" charset="77"/>
                        <a:ea typeface="Urbanist" panose="020B0A04040200000203" pitchFamily="34" charset="77"/>
                        <a:cs typeface="Urbanist" panose="020B0A04040200000203" pitchFamily="34" charset="77"/>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2487760525"/>
                  </a:ext>
                </a:extLst>
              </a:tr>
              <a:tr h="1119404">
                <a:tc>
                  <a:txBody>
                    <a:bodyPr/>
                    <a:lstStyle/>
                    <a:p>
                      <a:pPr algn="ctr" rtl="0" fontAlgn="t">
                        <a:buNone/>
                      </a:pPr>
                      <a:r>
                        <a:rPr lang="en-US" sz="2800" b="0" i="0" u="none" strike="noStrike">
                          <a:solidFill>
                            <a:schemeClr val="tx1"/>
                          </a:solidFill>
                          <a:effectLst/>
                          <a:latin typeface="Urbanist" panose="020B0A04040200000203" pitchFamily="34" charset="77"/>
                          <a:ea typeface="Urbanist" panose="020B0A04040200000203" pitchFamily="34" charset="77"/>
                          <a:cs typeface="Urbanist" panose="020B0A04040200000203" pitchFamily="34" charset="77"/>
                        </a:rPr>
                        <a:t>By end of year</a:t>
                      </a:r>
                      <a:endParaRPr lang="en-US" sz="3600">
                        <a:solidFill>
                          <a:schemeClr val="tx1"/>
                        </a:solidFill>
                        <a:effectLst/>
                        <a:latin typeface="Urbanist" panose="020B0A04040200000203" pitchFamily="34" charset="77"/>
                        <a:ea typeface="Urbanist" panose="020B0A04040200000203" pitchFamily="34" charset="77"/>
                        <a:cs typeface="Urbanist" panose="020B0A04040200000203" pitchFamily="34" charset="77"/>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alpha val="50196"/>
                      </a:srgbClr>
                    </a:solidFill>
                  </a:tcPr>
                </a:tc>
                <a:tc>
                  <a:txBody>
                    <a:bodyPr/>
                    <a:lstStyle/>
                    <a:p>
                      <a:pPr rtl="0" fontAlgn="t">
                        <a:buNone/>
                      </a:pPr>
                      <a:r>
                        <a:rPr lang="en-US" sz="2400" b="0" i="0" u="none" strike="noStrike">
                          <a:solidFill>
                            <a:schemeClr val="tx1"/>
                          </a:solidFill>
                          <a:effectLst/>
                          <a:latin typeface="Urbanist" panose="020B0A04040200000203" pitchFamily="34" charset="77"/>
                          <a:ea typeface="Urbanist" panose="020B0A04040200000203" pitchFamily="34" charset="77"/>
                          <a:cs typeface="Urbanist" panose="020B0A04040200000203" pitchFamily="34" charset="77"/>
                        </a:rPr>
                        <a:t>Video Coaching</a:t>
                      </a:r>
                      <a:endParaRPr lang="en-US" sz="3600">
                        <a:solidFill>
                          <a:schemeClr val="tx1"/>
                        </a:solidFill>
                        <a:effectLst/>
                        <a:latin typeface="Urbanist" panose="020B0A04040200000203" pitchFamily="34" charset="77"/>
                        <a:ea typeface="Urbanist" panose="020B0A04040200000203" pitchFamily="34" charset="77"/>
                        <a:cs typeface="Urbanist" panose="020B0A04040200000203" pitchFamily="34" charset="77"/>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alpha val="50196"/>
                      </a:srgbClr>
                    </a:solidFill>
                  </a:tcPr>
                </a:tc>
                <a:tc>
                  <a:txBody>
                    <a:bodyPr/>
                    <a:lstStyle/>
                    <a:p>
                      <a:pPr rtl="0" fontAlgn="t">
                        <a:buNone/>
                      </a:pPr>
                      <a:r>
                        <a:rPr lang="en-US" sz="2400" b="0" i="0" u="none" strike="noStrike">
                          <a:solidFill>
                            <a:schemeClr val="tx1"/>
                          </a:solidFill>
                          <a:effectLst/>
                          <a:latin typeface="Urbanist" panose="020B0A04040200000203" pitchFamily="34" charset="77"/>
                          <a:ea typeface="Urbanist" panose="020B0A04040200000203" pitchFamily="34" charset="77"/>
                          <a:cs typeface="Urbanist" panose="020B0A04040200000203" pitchFamily="34" charset="77"/>
                        </a:rPr>
                        <a:t>January 3: PD day</a:t>
                      </a:r>
                      <a:endParaRPr lang="en-US" sz="3600">
                        <a:solidFill>
                          <a:schemeClr val="tx1"/>
                        </a:solidFill>
                        <a:effectLst/>
                        <a:latin typeface="Urbanist" panose="020B0A04040200000203" pitchFamily="34" charset="77"/>
                        <a:ea typeface="Urbanist" panose="020B0A04040200000203" pitchFamily="34" charset="77"/>
                        <a:cs typeface="Urbanist" panose="020B0A04040200000203" pitchFamily="34" charset="77"/>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alpha val="50196"/>
                      </a:srgbClr>
                    </a:solidFill>
                  </a:tcPr>
                </a:tc>
                <a:tc>
                  <a:txBody>
                    <a:bodyPr/>
                    <a:lstStyle/>
                    <a:p>
                      <a:pPr rtl="0" fontAlgn="t">
                        <a:buNone/>
                      </a:pPr>
                      <a:r>
                        <a:rPr lang="en-US" sz="2400" b="0" i="0" u="none" strike="noStrike">
                          <a:solidFill>
                            <a:schemeClr val="tx1"/>
                          </a:solidFill>
                          <a:effectLst/>
                          <a:latin typeface="Urbanist" panose="020B0A04040200000203" pitchFamily="34" charset="77"/>
                          <a:ea typeface="Urbanist" panose="020B0A04040200000203" pitchFamily="34" charset="77"/>
                          <a:cs typeface="Urbanist" panose="020B0A04040200000203" pitchFamily="34" charset="77"/>
                        </a:rPr>
                        <a:t>January 6</a:t>
                      </a:r>
                      <a:endParaRPr lang="en-US" sz="3600">
                        <a:solidFill>
                          <a:schemeClr val="tx1"/>
                        </a:solidFill>
                        <a:effectLst/>
                        <a:latin typeface="Urbanist" panose="020B0A04040200000203" pitchFamily="34" charset="77"/>
                        <a:ea typeface="Urbanist" panose="020B0A04040200000203" pitchFamily="34" charset="77"/>
                        <a:cs typeface="Urbanist" panose="020B0A04040200000203" pitchFamily="34" charset="77"/>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alpha val="50196"/>
                      </a:srgbClr>
                    </a:solidFill>
                  </a:tcPr>
                </a:tc>
                <a:tc>
                  <a:txBody>
                    <a:bodyPr/>
                    <a:lstStyle/>
                    <a:p>
                      <a:pPr rtl="0" fontAlgn="t">
                        <a:buNone/>
                      </a:pPr>
                      <a:r>
                        <a:rPr lang="en-US" sz="2400" b="0" i="0" u="none" strike="noStrike" dirty="0">
                          <a:solidFill>
                            <a:schemeClr val="tx1"/>
                          </a:solidFill>
                          <a:effectLst/>
                          <a:latin typeface="Urbanist" panose="020B0A04040200000203" pitchFamily="34" charset="77"/>
                          <a:ea typeface="Urbanist" panose="020B0A04040200000203" pitchFamily="34" charset="77"/>
                          <a:cs typeface="Urbanist" panose="020B0A04040200000203" pitchFamily="34" charset="77"/>
                        </a:rPr>
                        <a:t>Coaches share one video observation with dean each month</a:t>
                      </a:r>
                      <a:endParaRPr lang="en-US" sz="3600" dirty="0">
                        <a:solidFill>
                          <a:schemeClr val="tx1"/>
                        </a:solidFill>
                        <a:effectLst/>
                        <a:latin typeface="Urbanist" panose="020B0A04040200000203" pitchFamily="34" charset="77"/>
                        <a:ea typeface="Urbanist" panose="020B0A04040200000203" pitchFamily="34" charset="77"/>
                        <a:cs typeface="Urbanist" panose="020B0A04040200000203" pitchFamily="34" charset="77"/>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213244636"/>
                  </a:ext>
                </a:extLst>
              </a:tr>
            </a:tbl>
          </a:graphicData>
        </a:graphic>
      </p:graphicFrame>
      <p:sp>
        <p:nvSpPr>
          <p:cNvPr id="8" name="Rectangle 1">
            <a:extLst>
              <a:ext uri="{FF2B5EF4-FFF2-40B4-BE49-F238E27FC236}">
                <a16:creationId xmlns:a16="http://schemas.microsoft.com/office/drawing/2014/main" id="{6109B1DF-3628-0E42-F3ED-AA0FD8721023}"/>
              </a:ext>
            </a:extLst>
          </p:cNvPr>
          <p:cNvSpPr>
            <a:spLocks noChangeArrowheads="1"/>
          </p:cNvSpPr>
          <p:nvPr/>
        </p:nvSpPr>
        <p:spPr bwMode="auto">
          <a:xfrm>
            <a:off x="1809165" y="4315575"/>
            <a:ext cx="36490152" cy="82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090207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40F5E"/>
        </a:solidFill>
        <a:effectLst/>
      </p:bgPr>
    </p:bg>
    <p:spTree>
      <p:nvGrpSpPr>
        <p:cNvPr id="1" name=""/>
        <p:cNvGrpSpPr/>
        <p:nvPr/>
      </p:nvGrpSpPr>
      <p:grpSpPr>
        <a:xfrm>
          <a:off x="0" y="0"/>
          <a:ext cx="0" cy="0"/>
          <a:chOff x="0" y="0"/>
          <a:chExt cx="0" cy="0"/>
        </a:xfrm>
      </p:grpSpPr>
      <p:sp>
        <p:nvSpPr>
          <p:cNvPr id="37" name="Freeform 37"/>
          <p:cNvSpPr/>
          <p:nvPr/>
        </p:nvSpPr>
        <p:spPr>
          <a:xfrm>
            <a:off x="0" y="2925783"/>
            <a:ext cx="2135821" cy="6966729"/>
          </a:xfrm>
          <a:custGeom>
            <a:avLst/>
            <a:gdLst/>
            <a:ahLst/>
            <a:cxnLst/>
            <a:rect l="l" t="t" r="r" b="b"/>
            <a:pathLst>
              <a:path w="7794843" h="6966729">
                <a:moveTo>
                  <a:pt x="0" y="0"/>
                </a:moveTo>
                <a:lnTo>
                  <a:pt x="7794842" y="0"/>
                </a:lnTo>
                <a:lnTo>
                  <a:pt x="7794842" y="6966729"/>
                </a:lnTo>
                <a:lnTo>
                  <a:pt x="0" y="6966729"/>
                </a:lnTo>
                <a:lnTo>
                  <a:pt x="0" y="0"/>
                </a:lnTo>
                <a:close/>
              </a:path>
            </a:pathLst>
          </a:custGeom>
          <a:blipFill>
            <a:blip r:embed="rId2"/>
            <a:stretch>
              <a:fillRect l="-275683" t="128" r="-266504" b="-128"/>
            </a:stretch>
          </a:blipFill>
        </p:spPr>
        <p:txBody>
          <a:bodyPr/>
          <a:lstStyle/>
          <a:p>
            <a:endParaRPr lang="en-US"/>
          </a:p>
        </p:txBody>
      </p:sp>
      <p:sp>
        <p:nvSpPr>
          <p:cNvPr id="39" name="TextBox 39"/>
          <p:cNvSpPr txBox="1"/>
          <p:nvPr/>
        </p:nvSpPr>
        <p:spPr>
          <a:xfrm>
            <a:off x="2506150" y="3017533"/>
            <a:ext cx="13275699" cy="2125967"/>
          </a:xfrm>
          <a:prstGeom prst="rect">
            <a:avLst/>
          </a:prstGeom>
        </p:spPr>
        <p:txBody>
          <a:bodyPr wrap="square" lIns="0" tIns="0" rIns="0" bIns="0" rtlCol="0" anchor="t">
            <a:spAutoFit/>
          </a:bodyPr>
          <a:lstStyle/>
          <a:p>
            <a:pPr algn="ctr">
              <a:lnSpc>
                <a:spcPts val="8239"/>
              </a:lnSpc>
            </a:pPr>
            <a:r>
              <a:rPr lang="en-US" sz="8800" dirty="0">
                <a:solidFill>
                  <a:srgbClr val="FFFFFF"/>
                </a:solidFill>
                <a:latin typeface="Rubik Bold" pitchFamily="2" charset="-79"/>
                <a:ea typeface="Rubik Bold"/>
                <a:cs typeface="Rubik Bold" pitchFamily="2" charset="-79"/>
                <a:sym typeface="Rubik"/>
              </a:rPr>
              <a:t>Have questions or need additional support?</a:t>
            </a:r>
          </a:p>
        </p:txBody>
      </p:sp>
      <p:sp>
        <p:nvSpPr>
          <p:cNvPr id="43" name="Freeform 43"/>
          <p:cNvSpPr/>
          <p:nvPr/>
        </p:nvSpPr>
        <p:spPr>
          <a:xfrm>
            <a:off x="611821" y="9258300"/>
            <a:ext cx="3540167" cy="624662"/>
          </a:xfrm>
          <a:custGeom>
            <a:avLst/>
            <a:gdLst/>
            <a:ahLst/>
            <a:cxnLst/>
            <a:rect l="l" t="t" r="r" b="b"/>
            <a:pathLst>
              <a:path w="3540167" h="624662">
                <a:moveTo>
                  <a:pt x="0" y="0"/>
                </a:moveTo>
                <a:lnTo>
                  <a:pt x="3540168" y="0"/>
                </a:lnTo>
                <a:lnTo>
                  <a:pt x="3540168" y="624662"/>
                </a:lnTo>
                <a:lnTo>
                  <a:pt x="0" y="624662"/>
                </a:lnTo>
                <a:lnTo>
                  <a:pt x="0" y="0"/>
                </a:lnTo>
                <a:close/>
              </a:path>
            </a:pathLst>
          </a:custGeom>
          <a:blipFill>
            <a:blip r:embed="rId3"/>
            <a:stretch>
              <a:fillRect/>
            </a:stretch>
          </a:blipFill>
        </p:spPr>
        <p:txBody>
          <a:bodyPr/>
          <a:lstStyle/>
          <a:p>
            <a:endParaRPr lang="en-US"/>
          </a:p>
        </p:txBody>
      </p:sp>
      <p:pic>
        <p:nvPicPr>
          <p:cNvPr id="36" name="Picture 35" descr="A green lines with a red circle and a black background&#10;&#10;AI-generated content may be incorrect.">
            <a:extLst>
              <a:ext uri="{FF2B5EF4-FFF2-40B4-BE49-F238E27FC236}">
                <a16:creationId xmlns:a16="http://schemas.microsoft.com/office/drawing/2014/main" id="{42946343-BA32-DA17-5FCD-5F7502342E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25872" y="4421345"/>
            <a:ext cx="3262128" cy="5904750"/>
          </a:xfrm>
          <a:prstGeom prst="rect">
            <a:avLst/>
          </a:prstGeom>
        </p:spPr>
      </p:pic>
      <p:pic>
        <p:nvPicPr>
          <p:cNvPr id="40" name="Picture 39" descr="A red circle with green circles and a black background&#10;&#10;AI-generated content may be incorrect.">
            <a:extLst>
              <a:ext uri="{FF2B5EF4-FFF2-40B4-BE49-F238E27FC236}">
                <a16:creationId xmlns:a16="http://schemas.microsoft.com/office/drawing/2014/main" id="{B39A77F1-FC42-E09B-F8DA-509883C812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50" y="178104"/>
            <a:ext cx="1609347" cy="4027940"/>
          </a:xfrm>
          <a:prstGeom prst="rect">
            <a:avLst/>
          </a:prstGeom>
        </p:spPr>
      </p:pic>
      <p:sp>
        <p:nvSpPr>
          <p:cNvPr id="3" name="TextBox 39">
            <a:extLst>
              <a:ext uri="{FF2B5EF4-FFF2-40B4-BE49-F238E27FC236}">
                <a16:creationId xmlns:a16="http://schemas.microsoft.com/office/drawing/2014/main" id="{972878EC-DB26-9B66-217D-DCA154CE7B3D}"/>
              </a:ext>
            </a:extLst>
          </p:cNvPr>
          <p:cNvSpPr txBox="1"/>
          <p:nvPr/>
        </p:nvSpPr>
        <p:spPr>
          <a:xfrm>
            <a:off x="5060822" y="5390613"/>
            <a:ext cx="8166353" cy="1354217"/>
          </a:xfrm>
          <a:prstGeom prst="rect">
            <a:avLst/>
          </a:prstGeom>
        </p:spPr>
        <p:txBody>
          <a:bodyPr wrap="square" lIns="0" tIns="0" rIns="0" bIns="0" rtlCol="0" anchor="t">
            <a:spAutoFit/>
          </a:bodyPr>
          <a:lstStyle/>
          <a:p>
            <a:pPr algn="ctr"/>
            <a:r>
              <a:rPr lang="en-US" sz="4400" dirty="0">
                <a:solidFill>
                  <a:schemeClr val="accent3"/>
                </a:solidFill>
                <a:latin typeface="Rubik Medium" pitchFamily="2" charset="-79"/>
                <a:ea typeface="Rubik Bold"/>
                <a:cs typeface="Rubik Medium" pitchFamily="2" charset="-79"/>
                <a:sym typeface="Rubik"/>
              </a:rPr>
              <a:t>Email your CSM and they will be happy to help!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660717" y="2361299"/>
            <a:ext cx="11372047" cy="7129502"/>
          </a:xfrm>
          <a:custGeom>
            <a:avLst/>
            <a:gdLst/>
            <a:ahLst/>
            <a:cxnLst/>
            <a:rect l="l" t="t" r="r" b="b"/>
            <a:pathLst>
              <a:path w="5418405" h="5476086">
                <a:moveTo>
                  <a:pt x="0" y="0"/>
                </a:moveTo>
                <a:lnTo>
                  <a:pt x="5418405" y="0"/>
                </a:lnTo>
                <a:lnTo>
                  <a:pt x="5418405" y="5476085"/>
                </a:lnTo>
                <a:lnTo>
                  <a:pt x="0" y="5476085"/>
                </a:lnTo>
                <a:lnTo>
                  <a:pt x="0" y="0"/>
                </a:lnTo>
                <a:close/>
              </a:path>
            </a:pathLst>
          </a:custGeom>
          <a:blipFill>
            <a:blip r:embed="rId2"/>
            <a:stretch>
              <a:fillRect/>
            </a:stretch>
          </a:blipFill>
        </p:spPr>
        <p:txBody>
          <a:bodyPr/>
          <a:lstStyle/>
          <a:p>
            <a:endParaRPr lang="en-US"/>
          </a:p>
        </p:txBody>
      </p:sp>
      <p:sp>
        <p:nvSpPr>
          <p:cNvPr id="3" name="Freeform 3"/>
          <p:cNvSpPr/>
          <p:nvPr/>
        </p:nvSpPr>
        <p:spPr>
          <a:xfrm>
            <a:off x="-23018" y="3509503"/>
            <a:ext cx="1018977" cy="3910614"/>
          </a:xfrm>
          <a:custGeom>
            <a:avLst/>
            <a:gdLst/>
            <a:ahLst/>
            <a:cxnLst/>
            <a:rect l="l" t="t" r="r" b="b"/>
            <a:pathLst>
              <a:path w="1844163" h="3910614">
                <a:moveTo>
                  <a:pt x="0" y="0"/>
                </a:moveTo>
                <a:lnTo>
                  <a:pt x="1844163" y="0"/>
                </a:lnTo>
                <a:lnTo>
                  <a:pt x="1844163" y="3910614"/>
                </a:lnTo>
                <a:lnTo>
                  <a:pt x="0" y="3910614"/>
                </a:lnTo>
                <a:lnTo>
                  <a:pt x="0" y="0"/>
                </a:lnTo>
                <a:close/>
              </a:path>
            </a:pathLst>
          </a:custGeom>
          <a:blipFill>
            <a:blip r:embed="rId3"/>
            <a:stretch>
              <a:fillRect l="-76572"/>
            </a:stretch>
          </a:blipFill>
        </p:spPr>
        <p:txBody>
          <a:bodyPr/>
          <a:lstStyle/>
          <a:p>
            <a:endParaRPr lang="en-US"/>
          </a:p>
        </p:txBody>
      </p:sp>
      <p:sp>
        <p:nvSpPr>
          <p:cNvPr id="4" name="Freeform 4"/>
          <p:cNvSpPr/>
          <p:nvPr/>
        </p:nvSpPr>
        <p:spPr>
          <a:xfrm rot="-5400000">
            <a:off x="325724" y="5100910"/>
            <a:ext cx="4860366" cy="5511813"/>
          </a:xfrm>
          <a:custGeom>
            <a:avLst/>
            <a:gdLst/>
            <a:ahLst/>
            <a:cxnLst/>
            <a:rect l="l" t="t" r="r" b="b"/>
            <a:pathLst>
              <a:path w="9219101" h="8601075">
                <a:moveTo>
                  <a:pt x="0" y="0"/>
                </a:moveTo>
                <a:lnTo>
                  <a:pt x="9219101" y="0"/>
                </a:lnTo>
                <a:lnTo>
                  <a:pt x="9219101" y="8601075"/>
                </a:lnTo>
                <a:lnTo>
                  <a:pt x="0" y="8601075"/>
                </a:lnTo>
                <a:lnTo>
                  <a:pt x="0" y="0"/>
                </a:lnTo>
                <a:close/>
              </a:path>
            </a:pathLst>
          </a:custGeom>
          <a:blipFill>
            <a:blip r:embed="rId4"/>
            <a:stretch>
              <a:fillRect l="-89680" t="-112088" b="-56040"/>
            </a:stretch>
          </a:blipFill>
        </p:spPr>
        <p:txBody>
          <a:bodyPr/>
          <a:lstStyle/>
          <a:p>
            <a:endParaRPr lang="en-US"/>
          </a:p>
        </p:txBody>
      </p:sp>
      <p:sp>
        <p:nvSpPr>
          <p:cNvPr id="5" name="TextBox 5"/>
          <p:cNvSpPr txBox="1"/>
          <p:nvPr/>
        </p:nvSpPr>
        <p:spPr>
          <a:xfrm>
            <a:off x="2948855" y="3683332"/>
            <a:ext cx="3267808" cy="1107996"/>
          </a:xfrm>
          <a:prstGeom prst="rect">
            <a:avLst/>
          </a:prstGeom>
        </p:spPr>
        <p:txBody>
          <a:bodyPr lIns="0" tIns="0" rIns="0" bIns="0" rtlCol="0" anchor="t">
            <a:spAutoFit/>
          </a:bodyPr>
          <a:lstStyle/>
          <a:p>
            <a:pPr fontAlgn="base"/>
            <a:r>
              <a:rPr lang="en-US" sz="2400" dirty="0">
                <a:latin typeface="Urbanist" panose="020B0A04040200000203" pitchFamily="34" charset="77"/>
                <a:ea typeface="Urbanist" panose="020B0A04040200000203" pitchFamily="34" charset="77"/>
                <a:cs typeface="Urbanist" panose="020B0A04040200000203" pitchFamily="34" charset="77"/>
              </a:rPr>
              <a:t>Share best practices for integrating Grow training into your PD</a:t>
            </a:r>
          </a:p>
        </p:txBody>
      </p:sp>
      <p:sp>
        <p:nvSpPr>
          <p:cNvPr id="6" name="TextBox 6"/>
          <p:cNvSpPr txBox="1"/>
          <p:nvPr/>
        </p:nvSpPr>
        <p:spPr>
          <a:xfrm>
            <a:off x="2948855" y="5149425"/>
            <a:ext cx="3045597" cy="1477328"/>
          </a:xfrm>
          <a:prstGeom prst="rect">
            <a:avLst/>
          </a:prstGeom>
        </p:spPr>
        <p:txBody>
          <a:bodyPr lIns="0" tIns="0" rIns="0" bIns="0" rtlCol="0" anchor="t">
            <a:spAutoFit/>
          </a:bodyPr>
          <a:lstStyle/>
          <a:p>
            <a:pPr fontAlgn="base"/>
            <a:r>
              <a:rPr lang="en-US" sz="2400" dirty="0">
                <a:latin typeface="Urbanist" panose="020B0A04040200000203" pitchFamily="34" charset="77"/>
                <a:ea typeface="Urbanist" panose="020B0A04040200000203" pitchFamily="34" charset="77"/>
                <a:cs typeface="Urbanist" panose="020B0A04040200000203" pitchFamily="34" charset="77"/>
              </a:rPr>
              <a:t>Provide sample slides to use in your PD, as well as asynchronous materials</a:t>
            </a:r>
          </a:p>
        </p:txBody>
      </p:sp>
      <p:sp>
        <p:nvSpPr>
          <p:cNvPr id="8" name="TextBox 8"/>
          <p:cNvSpPr txBox="1"/>
          <p:nvPr/>
        </p:nvSpPr>
        <p:spPr>
          <a:xfrm>
            <a:off x="2948855" y="6615518"/>
            <a:ext cx="3045597" cy="1477328"/>
          </a:xfrm>
          <a:prstGeom prst="rect">
            <a:avLst/>
          </a:prstGeom>
        </p:spPr>
        <p:txBody>
          <a:bodyPr wrap="square" lIns="0" tIns="0" rIns="0" bIns="0" rtlCol="0" anchor="t">
            <a:spAutoFit/>
          </a:bodyPr>
          <a:lstStyle/>
          <a:p>
            <a:r>
              <a:rPr lang="en-US" sz="2400" i="1" dirty="0">
                <a:latin typeface="Urbanist" panose="020B0A04040200000203" pitchFamily="34" charset="77"/>
                <a:ea typeface="Urbanist" panose="020B0A04040200000203" pitchFamily="34" charset="77"/>
                <a:cs typeface="Urbanist" panose="020B0A04040200000203" pitchFamily="34" charset="77"/>
              </a:rPr>
              <a:t>Optional</a:t>
            </a:r>
            <a:r>
              <a:rPr lang="en-US" sz="2400" dirty="0">
                <a:latin typeface="Urbanist" panose="020B0A04040200000203" pitchFamily="34" charset="77"/>
                <a:ea typeface="Urbanist" panose="020B0A04040200000203" pitchFamily="34" charset="77"/>
                <a:cs typeface="Urbanist" panose="020B0A04040200000203" pitchFamily="34" charset="77"/>
              </a:rPr>
              <a:t>: Provide feedback on your training slides/materials</a:t>
            </a:r>
            <a:endParaRPr lang="en-US" sz="2400" dirty="0">
              <a:solidFill>
                <a:srgbClr val="140F5E"/>
              </a:solidFill>
              <a:latin typeface="Urbanist" panose="020B0A04040200000203" pitchFamily="34" charset="77"/>
              <a:ea typeface="Urbanist" panose="020B0A04040200000203" pitchFamily="34" charset="77"/>
              <a:cs typeface="Urbanist" panose="020B0A04040200000203" pitchFamily="34" charset="77"/>
              <a:sym typeface="Rubik"/>
            </a:endParaRPr>
          </a:p>
        </p:txBody>
      </p:sp>
      <p:sp>
        <p:nvSpPr>
          <p:cNvPr id="9" name="TextBox 9"/>
          <p:cNvSpPr txBox="1"/>
          <p:nvPr/>
        </p:nvSpPr>
        <p:spPr>
          <a:xfrm>
            <a:off x="7757089" y="3695454"/>
            <a:ext cx="3267373" cy="727763"/>
          </a:xfrm>
          <a:prstGeom prst="rect">
            <a:avLst/>
          </a:prstGeom>
        </p:spPr>
        <p:txBody>
          <a:bodyPr lIns="0" tIns="0" rIns="0" bIns="0" rtlCol="0" anchor="t">
            <a:spAutoFit/>
          </a:bodyPr>
          <a:lstStyle/>
          <a:p>
            <a:pPr marL="0" lvl="0" indent="0" algn="l">
              <a:lnSpc>
                <a:spcPts val="2940"/>
              </a:lnSpc>
              <a:spcBef>
                <a:spcPct val="0"/>
              </a:spcBef>
            </a:pPr>
            <a:r>
              <a:rPr lang="en-US" sz="2400" dirty="0">
                <a:solidFill>
                  <a:srgbClr val="140F5E"/>
                </a:solidFill>
                <a:latin typeface="Urbanist Medium" panose="020B0A04040200000203" pitchFamily="34" charset="77"/>
                <a:ea typeface="Urbanist Medium" panose="020B0A04040200000203" pitchFamily="34" charset="77"/>
                <a:cs typeface="Urbanist Medium" panose="020B0A04040200000203" pitchFamily="34" charset="77"/>
                <a:sym typeface="Rubik"/>
              </a:rPr>
              <a:t>Prepare training materials</a:t>
            </a:r>
          </a:p>
        </p:txBody>
      </p:sp>
      <p:sp>
        <p:nvSpPr>
          <p:cNvPr id="10" name="TextBox 10"/>
          <p:cNvSpPr txBox="1"/>
          <p:nvPr/>
        </p:nvSpPr>
        <p:spPr>
          <a:xfrm>
            <a:off x="7739838" y="4730744"/>
            <a:ext cx="3045597" cy="355867"/>
          </a:xfrm>
          <a:prstGeom prst="rect">
            <a:avLst/>
          </a:prstGeom>
        </p:spPr>
        <p:txBody>
          <a:bodyPr lIns="0" tIns="0" rIns="0" bIns="0" rtlCol="0" anchor="t">
            <a:spAutoFit/>
          </a:bodyPr>
          <a:lstStyle/>
          <a:p>
            <a:pPr marL="0" lvl="0" indent="0" algn="l">
              <a:lnSpc>
                <a:spcPts val="2940"/>
              </a:lnSpc>
              <a:spcBef>
                <a:spcPct val="0"/>
              </a:spcBef>
            </a:pPr>
            <a:r>
              <a:rPr lang="en-US" sz="2400" dirty="0">
                <a:solidFill>
                  <a:srgbClr val="140F5E"/>
                </a:solidFill>
                <a:latin typeface="Urbanist Medium" panose="020B0A04040200000203" pitchFamily="34" charset="77"/>
                <a:ea typeface="Urbanist Medium" panose="020B0A04040200000203" pitchFamily="34" charset="77"/>
                <a:cs typeface="Urbanist Medium" panose="020B0A04040200000203" pitchFamily="34" charset="77"/>
                <a:sym typeface="Rubik"/>
              </a:rPr>
              <a:t>Train staff</a:t>
            </a:r>
          </a:p>
        </p:txBody>
      </p:sp>
      <p:sp>
        <p:nvSpPr>
          <p:cNvPr id="11" name="TextBox 11"/>
          <p:cNvSpPr txBox="1"/>
          <p:nvPr/>
        </p:nvSpPr>
        <p:spPr>
          <a:xfrm>
            <a:off x="7740976" y="5792720"/>
            <a:ext cx="2892059" cy="1090042"/>
          </a:xfrm>
          <a:prstGeom prst="rect">
            <a:avLst/>
          </a:prstGeom>
        </p:spPr>
        <p:txBody>
          <a:bodyPr lIns="0" tIns="0" rIns="0" bIns="0" rtlCol="0" anchor="t">
            <a:spAutoFit/>
          </a:bodyPr>
          <a:lstStyle/>
          <a:p>
            <a:pPr marL="0" lvl="0" indent="0" algn="l">
              <a:lnSpc>
                <a:spcPts val="2940"/>
              </a:lnSpc>
              <a:spcBef>
                <a:spcPct val="0"/>
              </a:spcBef>
            </a:pPr>
            <a:r>
              <a:rPr lang="en-US" sz="2400" dirty="0">
                <a:solidFill>
                  <a:srgbClr val="140F5E"/>
                </a:solidFill>
                <a:latin typeface="Urbanist Medium" panose="020B0A04040200000203" pitchFamily="34" charset="77"/>
                <a:ea typeface="Urbanist Medium" panose="020B0A04040200000203" pitchFamily="34" charset="77"/>
                <a:cs typeface="Urbanist Medium" panose="020B0A04040200000203" pitchFamily="34" charset="77"/>
                <a:sym typeface="Rubik"/>
              </a:rPr>
              <a:t>Incorporate Grow into PD and data conversations</a:t>
            </a:r>
          </a:p>
        </p:txBody>
      </p:sp>
      <p:sp>
        <p:nvSpPr>
          <p:cNvPr id="12" name="TextBox 12"/>
          <p:cNvSpPr txBox="1"/>
          <p:nvPr/>
        </p:nvSpPr>
        <p:spPr>
          <a:xfrm>
            <a:off x="2296363" y="1412029"/>
            <a:ext cx="9589037" cy="964565"/>
          </a:xfrm>
          <a:prstGeom prst="rect">
            <a:avLst/>
          </a:prstGeom>
        </p:spPr>
        <p:txBody>
          <a:bodyPr lIns="0" tIns="0" rIns="0" bIns="0" rtlCol="0" anchor="t">
            <a:spAutoFit/>
          </a:bodyPr>
          <a:lstStyle/>
          <a:p>
            <a:pPr algn="l">
              <a:lnSpc>
                <a:spcPts val="7359"/>
              </a:lnSpc>
            </a:pPr>
            <a:r>
              <a:rPr lang="en-US" sz="6399" dirty="0">
                <a:solidFill>
                  <a:srgbClr val="140F5E"/>
                </a:solidFill>
                <a:latin typeface="Rubik Bold" pitchFamily="2" charset="-79"/>
                <a:ea typeface="Rubik Bold"/>
                <a:cs typeface="Rubik Bold" pitchFamily="2" charset="-79"/>
                <a:sym typeface="Rubik"/>
              </a:rPr>
              <a:t>What to Expect</a:t>
            </a:r>
          </a:p>
        </p:txBody>
      </p:sp>
      <p:grpSp>
        <p:nvGrpSpPr>
          <p:cNvPr id="23" name="Group 23"/>
          <p:cNvGrpSpPr/>
          <p:nvPr/>
        </p:nvGrpSpPr>
        <p:grpSpPr>
          <a:xfrm rot="-7837125">
            <a:off x="12692034" y="7070573"/>
            <a:ext cx="174126" cy="174126"/>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595DA8"/>
              </a:solidFill>
              <a:prstDash val="solid"/>
              <a:miter/>
            </a:ln>
          </p:spPr>
          <p:txBody>
            <a:bodyPr/>
            <a:lstStyle/>
            <a:p>
              <a:endParaRPr lang="en-US"/>
            </a:p>
          </p:txBody>
        </p:sp>
        <p:sp>
          <p:nvSpPr>
            <p:cNvPr id="25" name="TextBox 25"/>
            <p:cNvSpPr txBox="1"/>
            <p:nvPr/>
          </p:nvSpPr>
          <p:spPr>
            <a:xfrm>
              <a:off x="76200" y="19050"/>
              <a:ext cx="660400" cy="717550"/>
            </a:xfrm>
            <a:prstGeom prst="rect">
              <a:avLst/>
            </a:prstGeom>
          </p:spPr>
          <p:txBody>
            <a:bodyPr lIns="32631" tIns="32631" rIns="32631" bIns="32631" rtlCol="0" anchor="ctr"/>
            <a:lstStyle/>
            <a:p>
              <a:pPr algn="ctr">
                <a:lnSpc>
                  <a:spcPts val="3079"/>
                </a:lnSpc>
              </a:pPr>
              <a:endParaRPr/>
            </a:p>
          </p:txBody>
        </p:sp>
      </p:grpSp>
      <p:grpSp>
        <p:nvGrpSpPr>
          <p:cNvPr id="26" name="Group 26"/>
          <p:cNvGrpSpPr/>
          <p:nvPr/>
        </p:nvGrpSpPr>
        <p:grpSpPr>
          <a:xfrm rot="-7837125">
            <a:off x="12790080" y="5392030"/>
            <a:ext cx="3877402" cy="3877402"/>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595DA8">
                  <a:alpha val="33725"/>
                </a:srgbClr>
              </a:solidFill>
              <a:prstDash val="solid"/>
              <a:miter/>
            </a:ln>
          </p:spPr>
          <p:txBody>
            <a:bodyPr/>
            <a:lstStyle/>
            <a:p>
              <a:endParaRPr lang="en-US"/>
            </a:p>
          </p:txBody>
        </p:sp>
        <p:sp>
          <p:nvSpPr>
            <p:cNvPr id="28" name="TextBox 28"/>
            <p:cNvSpPr txBox="1"/>
            <p:nvPr/>
          </p:nvSpPr>
          <p:spPr>
            <a:xfrm>
              <a:off x="76200" y="19050"/>
              <a:ext cx="660400" cy="717550"/>
            </a:xfrm>
            <a:prstGeom prst="rect">
              <a:avLst/>
            </a:prstGeom>
          </p:spPr>
          <p:txBody>
            <a:bodyPr lIns="64419" tIns="64419" rIns="64419" bIns="64419" rtlCol="0" anchor="ctr"/>
            <a:lstStyle/>
            <a:p>
              <a:pPr algn="ctr">
                <a:lnSpc>
                  <a:spcPts val="3079"/>
                </a:lnSpc>
              </a:pPr>
              <a:endParaRPr/>
            </a:p>
          </p:txBody>
        </p:sp>
      </p:grpSp>
      <p:grpSp>
        <p:nvGrpSpPr>
          <p:cNvPr id="29" name="Group 29"/>
          <p:cNvGrpSpPr/>
          <p:nvPr/>
        </p:nvGrpSpPr>
        <p:grpSpPr>
          <a:xfrm rot="-7837125">
            <a:off x="15787467" y="8647397"/>
            <a:ext cx="365403" cy="365403"/>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95DA8"/>
            </a:solidFill>
            <a:ln w="19050" cap="sq">
              <a:gradFill>
                <a:gsLst>
                  <a:gs pos="0">
                    <a:srgbClr val="000000">
                      <a:alpha val="5000"/>
                    </a:srgbClr>
                  </a:gs>
                  <a:gs pos="100000">
                    <a:srgbClr val="000000">
                      <a:alpha val="0"/>
                    </a:srgbClr>
                  </a:gs>
                </a:gsLst>
                <a:lin ang="0"/>
              </a:gradFill>
              <a:prstDash val="solid"/>
              <a:miter/>
            </a:ln>
          </p:spPr>
          <p:txBody>
            <a:bodyPr/>
            <a:lstStyle/>
            <a:p>
              <a:endParaRPr lang="en-US"/>
            </a:p>
          </p:txBody>
        </p:sp>
        <p:sp>
          <p:nvSpPr>
            <p:cNvPr id="31" name="TextBox 31"/>
            <p:cNvSpPr txBox="1"/>
            <p:nvPr/>
          </p:nvSpPr>
          <p:spPr>
            <a:xfrm>
              <a:off x="76200" y="19050"/>
              <a:ext cx="660400" cy="717550"/>
            </a:xfrm>
            <a:prstGeom prst="rect">
              <a:avLst/>
            </a:prstGeom>
          </p:spPr>
          <p:txBody>
            <a:bodyPr lIns="32631" tIns="32631" rIns="32631" bIns="32631" rtlCol="0" anchor="ctr"/>
            <a:lstStyle/>
            <a:p>
              <a:pPr algn="ctr">
                <a:lnSpc>
                  <a:spcPts val="3079"/>
                </a:lnSpc>
              </a:pPr>
              <a:endParaRPr/>
            </a:p>
          </p:txBody>
        </p:sp>
      </p:grpSp>
      <p:grpSp>
        <p:nvGrpSpPr>
          <p:cNvPr id="32" name="Group 32"/>
          <p:cNvGrpSpPr/>
          <p:nvPr/>
        </p:nvGrpSpPr>
        <p:grpSpPr>
          <a:xfrm rot="-7837125">
            <a:off x="2371286" y="3707323"/>
            <a:ext cx="365403" cy="365403"/>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95DA8"/>
            </a:solidFill>
            <a:ln w="19050" cap="sq">
              <a:gradFill>
                <a:gsLst>
                  <a:gs pos="0">
                    <a:srgbClr val="000000">
                      <a:alpha val="5000"/>
                    </a:srgbClr>
                  </a:gs>
                  <a:gs pos="100000">
                    <a:srgbClr val="000000">
                      <a:alpha val="0"/>
                    </a:srgbClr>
                  </a:gs>
                </a:gsLst>
                <a:lin ang="0"/>
              </a:gradFill>
              <a:prstDash val="solid"/>
              <a:miter/>
            </a:ln>
          </p:spPr>
          <p:txBody>
            <a:bodyPr/>
            <a:lstStyle/>
            <a:p>
              <a:endParaRPr lang="en-US"/>
            </a:p>
          </p:txBody>
        </p:sp>
        <p:sp>
          <p:nvSpPr>
            <p:cNvPr id="34" name="TextBox 34"/>
            <p:cNvSpPr txBox="1"/>
            <p:nvPr/>
          </p:nvSpPr>
          <p:spPr>
            <a:xfrm>
              <a:off x="76200" y="19050"/>
              <a:ext cx="660400" cy="717550"/>
            </a:xfrm>
            <a:prstGeom prst="rect">
              <a:avLst/>
            </a:prstGeom>
          </p:spPr>
          <p:txBody>
            <a:bodyPr lIns="32631" tIns="32631" rIns="32631" bIns="32631" rtlCol="0" anchor="ctr"/>
            <a:lstStyle/>
            <a:p>
              <a:pPr algn="ctr">
                <a:lnSpc>
                  <a:spcPts val="3079"/>
                </a:lnSpc>
              </a:pPr>
              <a:endParaRPr/>
            </a:p>
          </p:txBody>
        </p:sp>
      </p:grpSp>
      <p:grpSp>
        <p:nvGrpSpPr>
          <p:cNvPr id="35" name="Group 35"/>
          <p:cNvGrpSpPr/>
          <p:nvPr/>
        </p:nvGrpSpPr>
        <p:grpSpPr>
          <a:xfrm rot="-7837125">
            <a:off x="2397425" y="5411933"/>
            <a:ext cx="365403" cy="365403"/>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95DA8"/>
            </a:solidFill>
            <a:ln w="19050" cap="sq">
              <a:gradFill>
                <a:gsLst>
                  <a:gs pos="0">
                    <a:srgbClr val="000000">
                      <a:alpha val="5000"/>
                    </a:srgbClr>
                  </a:gs>
                  <a:gs pos="100000">
                    <a:srgbClr val="000000">
                      <a:alpha val="0"/>
                    </a:srgbClr>
                  </a:gs>
                </a:gsLst>
                <a:lin ang="0"/>
              </a:gradFill>
              <a:prstDash val="solid"/>
              <a:miter/>
            </a:ln>
          </p:spPr>
          <p:txBody>
            <a:bodyPr/>
            <a:lstStyle/>
            <a:p>
              <a:endParaRPr lang="en-US"/>
            </a:p>
          </p:txBody>
        </p:sp>
        <p:sp>
          <p:nvSpPr>
            <p:cNvPr id="37" name="TextBox 37"/>
            <p:cNvSpPr txBox="1"/>
            <p:nvPr/>
          </p:nvSpPr>
          <p:spPr>
            <a:xfrm>
              <a:off x="76200" y="19050"/>
              <a:ext cx="660400" cy="717550"/>
            </a:xfrm>
            <a:prstGeom prst="rect">
              <a:avLst/>
            </a:prstGeom>
          </p:spPr>
          <p:txBody>
            <a:bodyPr lIns="32631" tIns="32631" rIns="32631" bIns="32631" rtlCol="0" anchor="ctr"/>
            <a:lstStyle/>
            <a:p>
              <a:pPr algn="ctr">
                <a:lnSpc>
                  <a:spcPts val="3079"/>
                </a:lnSpc>
              </a:pPr>
              <a:endParaRPr/>
            </a:p>
          </p:txBody>
        </p:sp>
      </p:grpSp>
      <p:grpSp>
        <p:nvGrpSpPr>
          <p:cNvPr id="41" name="Group 41"/>
          <p:cNvGrpSpPr/>
          <p:nvPr/>
        </p:nvGrpSpPr>
        <p:grpSpPr>
          <a:xfrm rot="-7837125">
            <a:off x="2355714" y="6937799"/>
            <a:ext cx="365403" cy="365403"/>
            <a:chOff x="0" y="0"/>
            <a:chExt cx="812800" cy="812800"/>
          </a:xfrm>
        </p:grpSpPr>
        <p:sp>
          <p:nvSpPr>
            <p:cNvPr id="42" name="Freeform 4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95DA8"/>
            </a:solidFill>
            <a:ln w="19050" cap="sq">
              <a:gradFill>
                <a:gsLst>
                  <a:gs pos="0">
                    <a:srgbClr val="000000">
                      <a:alpha val="5000"/>
                    </a:srgbClr>
                  </a:gs>
                  <a:gs pos="100000">
                    <a:srgbClr val="000000">
                      <a:alpha val="0"/>
                    </a:srgbClr>
                  </a:gs>
                </a:gsLst>
                <a:lin ang="0"/>
              </a:gradFill>
              <a:prstDash val="solid"/>
              <a:miter/>
            </a:ln>
          </p:spPr>
          <p:txBody>
            <a:bodyPr/>
            <a:lstStyle/>
            <a:p>
              <a:endParaRPr lang="en-US"/>
            </a:p>
          </p:txBody>
        </p:sp>
        <p:sp>
          <p:nvSpPr>
            <p:cNvPr id="43" name="TextBox 43"/>
            <p:cNvSpPr txBox="1"/>
            <p:nvPr/>
          </p:nvSpPr>
          <p:spPr>
            <a:xfrm>
              <a:off x="76200" y="19050"/>
              <a:ext cx="660400" cy="717550"/>
            </a:xfrm>
            <a:prstGeom prst="rect">
              <a:avLst/>
            </a:prstGeom>
          </p:spPr>
          <p:txBody>
            <a:bodyPr lIns="32631" tIns="32631" rIns="32631" bIns="32631" rtlCol="0" anchor="ctr"/>
            <a:lstStyle/>
            <a:p>
              <a:pPr algn="ctr">
                <a:lnSpc>
                  <a:spcPts val="3079"/>
                </a:lnSpc>
              </a:pPr>
              <a:endParaRPr/>
            </a:p>
          </p:txBody>
        </p:sp>
      </p:grpSp>
      <p:grpSp>
        <p:nvGrpSpPr>
          <p:cNvPr id="44" name="Group 44"/>
          <p:cNvGrpSpPr/>
          <p:nvPr/>
        </p:nvGrpSpPr>
        <p:grpSpPr>
          <a:xfrm rot="-7837125">
            <a:off x="7214267" y="3707323"/>
            <a:ext cx="365403" cy="365403"/>
            <a:chOff x="0" y="0"/>
            <a:chExt cx="812800" cy="812800"/>
          </a:xfrm>
        </p:grpSpPr>
        <p:sp>
          <p:nvSpPr>
            <p:cNvPr id="45" name="Freeform 4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95DA8"/>
            </a:solidFill>
            <a:ln w="19050" cap="sq">
              <a:gradFill>
                <a:gsLst>
                  <a:gs pos="0">
                    <a:srgbClr val="000000">
                      <a:alpha val="5000"/>
                    </a:srgbClr>
                  </a:gs>
                  <a:gs pos="100000">
                    <a:srgbClr val="000000">
                      <a:alpha val="0"/>
                    </a:srgbClr>
                  </a:gs>
                </a:gsLst>
                <a:lin ang="0"/>
              </a:gradFill>
              <a:prstDash val="solid"/>
              <a:miter/>
            </a:ln>
          </p:spPr>
          <p:txBody>
            <a:bodyPr/>
            <a:lstStyle/>
            <a:p>
              <a:endParaRPr lang="en-US"/>
            </a:p>
          </p:txBody>
        </p:sp>
        <p:sp>
          <p:nvSpPr>
            <p:cNvPr id="46" name="TextBox 46"/>
            <p:cNvSpPr txBox="1"/>
            <p:nvPr/>
          </p:nvSpPr>
          <p:spPr>
            <a:xfrm>
              <a:off x="76200" y="19050"/>
              <a:ext cx="660400" cy="717550"/>
            </a:xfrm>
            <a:prstGeom prst="rect">
              <a:avLst/>
            </a:prstGeom>
          </p:spPr>
          <p:txBody>
            <a:bodyPr lIns="32631" tIns="32631" rIns="32631" bIns="32631" rtlCol="0" anchor="ctr"/>
            <a:lstStyle/>
            <a:p>
              <a:pPr algn="ctr">
                <a:lnSpc>
                  <a:spcPts val="3079"/>
                </a:lnSpc>
              </a:pPr>
              <a:endParaRPr/>
            </a:p>
          </p:txBody>
        </p:sp>
      </p:grpSp>
      <p:grpSp>
        <p:nvGrpSpPr>
          <p:cNvPr id="47" name="Group 47"/>
          <p:cNvGrpSpPr/>
          <p:nvPr/>
        </p:nvGrpSpPr>
        <p:grpSpPr>
          <a:xfrm rot="-7837125">
            <a:off x="7261744" y="4758254"/>
            <a:ext cx="365403" cy="365403"/>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95DA8"/>
            </a:solidFill>
            <a:ln w="19050" cap="sq">
              <a:gradFill>
                <a:gsLst>
                  <a:gs pos="0">
                    <a:srgbClr val="000000">
                      <a:alpha val="5000"/>
                    </a:srgbClr>
                  </a:gs>
                  <a:gs pos="100000">
                    <a:srgbClr val="000000">
                      <a:alpha val="0"/>
                    </a:srgbClr>
                  </a:gs>
                </a:gsLst>
                <a:lin ang="0"/>
              </a:gradFill>
              <a:prstDash val="solid"/>
              <a:miter/>
            </a:ln>
          </p:spPr>
          <p:txBody>
            <a:bodyPr/>
            <a:lstStyle/>
            <a:p>
              <a:endParaRPr lang="en-US"/>
            </a:p>
          </p:txBody>
        </p:sp>
        <p:sp>
          <p:nvSpPr>
            <p:cNvPr id="49" name="TextBox 49"/>
            <p:cNvSpPr txBox="1"/>
            <p:nvPr/>
          </p:nvSpPr>
          <p:spPr>
            <a:xfrm>
              <a:off x="76200" y="19050"/>
              <a:ext cx="660400" cy="717550"/>
            </a:xfrm>
            <a:prstGeom prst="rect">
              <a:avLst/>
            </a:prstGeom>
          </p:spPr>
          <p:txBody>
            <a:bodyPr lIns="32631" tIns="32631" rIns="32631" bIns="32631" rtlCol="0" anchor="ctr"/>
            <a:lstStyle/>
            <a:p>
              <a:pPr algn="ctr">
                <a:lnSpc>
                  <a:spcPts val="3079"/>
                </a:lnSpc>
              </a:pPr>
              <a:endParaRPr/>
            </a:p>
          </p:txBody>
        </p:sp>
      </p:grpSp>
      <p:grpSp>
        <p:nvGrpSpPr>
          <p:cNvPr id="50" name="Group 50"/>
          <p:cNvGrpSpPr/>
          <p:nvPr/>
        </p:nvGrpSpPr>
        <p:grpSpPr>
          <a:xfrm rot="-7837125">
            <a:off x="7243070" y="5862504"/>
            <a:ext cx="365403" cy="365403"/>
            <a:chOff x="0" y="0"/>
            <a:chExt cx="812800" cy="812800"/>
          </a:xfrm>
        </p:grpSpPr>
        <p:sp>
          <p:nvSpPr>
            <p:cNvPr id="51" name="Freeform 5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95DA8"/>
            </a:solidFill>
            <a:ln w="19050" cap="sq">
              <a:gradFill>
                <a:gsLst>
                  <a:gs pos="0">
                    <a:srgbClr val="000000">
                      <a:alpha val="5000"/>
                    </a:srgbClr>
                  </a:gs>
                  <a:gs pos="100000">
                    <a:srgbClr val="000000">
                      <a:alpha val="0"/>
                    </a:srgbClr>
                  </a:gs>
                </a:gsLst>
                <a:lin ang="0"/>
              </a:gradFill>
              <a:prstDash val="solid"/>
              <a:miter/>
            </a:ln>
          </p:spPr>
          <p:txBody>
            <a:bodyPr/>
            <a:lstStyle/>
            <a:p>
              <a:endParaRPr lang="en-US"/>
            </a:p>
          </p:txBody>
        </p:sp>
        <p:sp>
          <p:nvSpPr>
            <p:cNvPr id="52" name="TextBox 52"/>
            <p:cNvSpPr txBox="1"/>
            <p:nvPr/>
          </p:nvSpPr>
          <p:spPr>
            <a:xfrm>
              <a:off x="76200" y="19050"/>
              <a:ext cx="660400" cy="717550"/>
            </a:xfrm>
            <a:prstGeom prst="rect">
              <a:avLst/>
            </a:prstGeom>
          </p:spPr>
          <p:txBody>
            <a:bodyPr lIns="32631" tIns="32631" rIns="32631" bIns="32631" rtlCol="0" anchor="ctr"/>
            <a:lstStyle/>
            <a:p>
              <a:pPr algn="ctr">
                <a:lnSpc>
                  <a:spcPts val="3079"/>
                </a:lnSpc>
              </a:pPr>
              <a:endParaRPr/>
            </a:p>
          </p:txBody>
        </p:sp>
      </p:grpSp>
      <p:grpSp>
        <p:nvGrpSpPr>
          <p:cNvPr id="54" name="Group 54"/>
          <p:cNvGrpSpPr/>
          <p:nvPr/>
        </p:nvGrpSpPr>
        <p:grpSpPr>
          <a:xfrm>
            <a:off x="17510969" y="9542728"/>
            <a:ext cx="493458" cy="493458"/>
            <a:chOff x="0" y="0"/>
            <a:chExt cx="812800" cy="812800"/>
          </a:xfrm>
        </p:grpSpPr>
        <p:sp>
          <p:nvSpPr>
            <p:cNvPr id="55" name="Freeform 5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0F5E"/>
            </a:solidFill>
          </p:spPr>
          <p:txBody>
            <a:bodyPr/>
            <a:lstStyle/>
            <a:p>
              <a:endParaRPr lang="en-US"/>
            </a:p>
          </p:txBody>
        </p:sp>
        <p:sp>
          <p:nvSpPr>
            <p:cNvPr id="56" name="TextBox 56"/>
            <p:cNvSpPr txBox="1"/>
            <p:nvPr/>
          </p:nvSpPr>
          <p:spPr>
            <a:xfrm>
              <a:off x="76200" y="47625"/>
              <a:ext cx="660400" cy="688975"/>
            </a:xfrm>
            <a:prstGeom prst="rect">
              <a:avLst/>
            </a:prstGeom>
          </p:spPr>
          <p:txBody>
            <a:bodyPr lIns="50800" tIns="50800" rIns="50800" bIns="50800" rtlCol="0" anchor="ctr"/>
            <a:lstStyle/>
            <a:p>
              <a:pPr algn="ctr">
                <a:lnSpc>
                  <a:spcPts val="2239"/>
                </a:lnSpc>
              </a:pPr>
              <a:endParaRPr/>
            </a:p>
          </p:txBody>
        </p:sp>
      </p:grpSp>
      <p:sp>
        <p:nvSpPr>
          <p:cNvPr id="57" name="TextBox 57"/>
          <p:cNvSpPr txBox="1"/>
          <p:nvPr/>
        </p:nvSpPr>
        <p:spPr>
          <a:xfrm>
            <a:off x="17510969" y="9646582"/>
            <a:ext cx="493458" cy="257175"/>
          </a:xfrm>
          <a:prstGeom prst="rect">
            <a:avLst/>
          </a:prstGeom>
        </p:spPr>
        <p:txBody>
          <a:bodyPr lIns="0" tIns="0" rIns="0" bIns="0" rtlCol="0" anchor="t">
            <a:spAutoFit/>
          </a:bodyPr>
          <a:lstStyle/>
          <a:p>
            <a:pPr algn="ctr">
              <a:lnSpc>
                <a:spcPts val="2100"/>
              </a:lnSpc>
              <a:spcBef>
                <a:spcPct val="0"/>
              </a:spcBef>
            </a:pPr>
            <a:fld id="{E15F8231-776F-49A0-B55E-BC209154CB8C}" type="slidenum">
              <a:rPr lang="en-US" sz="1500" smtClean="0">
                <a:solidFill>
                  <a:srgbClr val="FFFFFF"/>
                </a:solidFill>
                <a:latin typeface="Rubik Bold" pitchFamily="2" charset="-79"/>
                <a:ea typeface="Rubik Bold"/>
                <a:cs typeface="Rubik Bold" pitchFamily="2" charset="-79"/>
                <a:sym typeface="Rubik"/>
              </a:rPr>
              <a:t>2</a:t>
            </a:fld>
            <a:endParaRPr lang="en-US" sz="1500" dirty="0">
              <a:solidFill>
                <a:srgbClr val="FFFFFF"/>
              </a:solidFill>
              <a:latin typeface="Rubik Bold" pitchFamily="2" charset="-79"/>
              <a:ea typeface="Rubik Bold"/>
              <a:cs typeface="Rubik Bold" pitchFamily="2" charset="-79"/>
              <a:sym typeface="Rubik"/>
            </a:endParaRPr>
          </a:p>
        </p:txBody>
      </p:sp>
      <p:pic>
        <p:nvPicPr>
          <p:cNvPr id="63" name="Picture 62" descr="A green circle with black background&#10;&#10;AI-generated content may be incorrect.">
            <a:extLst>
              <a:ext uri="{FF2B5EF4-FFF2-40B4-BE49-F238E27FC236}">
                <a16:creationId xmlns:a16="http://schemas.microsoft.com/office/drawing/2014/main" id="{B880B452-76BF-EA43-7F9C-144DFF0703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15588" y="646288"/>
            <a:ext cx="5330992" cy="6465962"/>
          </a:xfrm>
          <a:prstGeom prst="rect">
            <a:avLst/>
          </a:prstGeom>
        </p:spPr>
      </p:pic>
      <p:sp>
        <p:nvSpPr>
          <p:cNvPr id="13" name="TextBox 28">
            <a:extLst>
              <a:ext uri="{FF2B5EF4-FFF2-40B4-BE49-F238E27FC236}">
                <a16:creationId xmlns:a16="http://schemas.microsoft.com/office/drawing/2014/main" id="{6EA220B5-E950-26A3-3DFB-2791E9A23917}"/>
              </a:ext>
            </a:extLst>
          </p:cNvPr>
          <p:cNvSpPr txBox="1"/>
          <p:nvPr/>
        </p:nvSpPr>
        <p:spPr>
          <a:xfrm>
            <a:off x="1906278" y="3047330"/>
            <a:ext cx="7590582" cy="440120"/>
          </a:xfrm>
          <a:prstGeom prst="rect">
            <a:avLst/>
          </a:prstGeom>
        </p:spPr>
        <p:txBody>
          <a:bodyPr lIns="0" tIns="0" rIns="0" bIns="0" rtlCol="0" anchor="t">
            <a:spAutoFit/>
          </a:bodyPr>
          <a:lstStyle/>
          <a:p>
            <a:pPr algn="l">
              <a:lnSpc>
                <a:spcPts val="3615"/>
              </a:lnSpc>
            </a:pPr>
            <a:r>
              <a:rPr lang="en-US" sz="2892" dirty="0">
                <a:latin typeface="Rubik Bold" pitchFamily="2" charset="-79"/>
                <a:ea typeface="Rubik Bold"/>
                <a:cs typeface="Rubik Bold" pitchFamily="2" charset="-79"/>
                <a:sym typeface="Rubik"/>
              </a:rPr>
              <a:t>What Grow will do</a:t>
            </a:r>
          </a:p>
        </p:txBody>
      </p:sp>
      <p:sp>
        <p:nvSpPr>
          <p:cNvPr id="14" name="TextBox 28">
            <a:extLst>
              <a:ext uri="{FF2B5EF4-FFF2-40B4-BE49-F238E27FC236}">
                <a16:creationId xmlns:a16="http://schemas.microsoft.com/office/drawing/2014/main" id="{6BCC5851-2061-C4A9-4B5C-BDD944CC3C71}"/>
              </a:ext>
            </a:extLst>
          </p:cNvPr>
          <p:cNvSpPr txBox="1"/>
          <p:nvPr/>
        </p:nvSpPr>
        <p:spPr>
          <a:xfrm>
            <a:off x="6838199" y="3051334"/>
            <a:ext cx="7590582" cy="440120"/>
          </a:xfrm>
          <a:prstGeom prst="rect">
            <a:avLst/>
          </a:prstGeom>
        </p:spPr>
        <p:txBody>
          <a:bodyPr lIns="0" tIns="0" rIns="0" bIns="0" rtlCol="0" anchor="t">
            <a:spAutoFit/>
          </a:bodyPr>
          <a:lstStyle/>
          <a:p>
            <a:pPr algn="l">
              <a:lnSpc>
                <a:spcPts val="3615"/>
              </a:lnSpc>
            </a:pPr>
            <a:r>
              <a:rPr lang="en-US" sz="2892" dirty="0">
                <a:latin typeface="Rubik Bold" pitchFamily="2" charset="-79"/>
                <a:ea typeface="Rubik Bold"/>
                <a:cs typeface="Rubik Bold" pitchFamily="2" charset="-79"/>
                <a:sym typeface="Rubik"/>
              </a:rPr>
              <a:t>What you will do</a:t>
            </a:r>
          </a:p>
        </p:txBody>
      </p:sp>
      <p:sp>
        <p:nvSpPr>
          <p:cNvPr id="15" name="TextBox 28">
            <a:extLst>
              <a:ext uri="{FF2B5EF4-FFF2-40B4-BE49-F238E27FC236}">
                <a16:creationId xmlns:a16="http://schemas.microsoft.com/office/drawing/2014/main" id="{118CB220-4F3C-1D91-591E-16F1EF308D4A}"/>
              </a:ext>
            </a:extLst>
          </p:cNvPr>
          <p:cNvSpPr txBox="1"/>
          <p:nvPr/>
        </p:nvSpPr>
        <p:spPr>
          <a:xfrm>
            <a:off x="11437367" y="3001638"/>
            <a:ext cx="5081868" cy="440120"/>
          </a:xfrm>
          <a:prstGeom prst="rect">
            <a:avLst/>
          </a:prstGeom>
        </p:spPr>
        <p:txBody>
          <a:bodyPr wrap="square" lIns="0" tIns="0" rIns="0" bIns="0" rtlCol="0" anchor="t">
            <a:spAutoFit/>
          </a:bodyPr>
          <a:lstStyle/>
          <a:p>
            <a:pPr algn="l">
              <a:lnSpc>
                <a:spcPts val="3615"/>
              </a:lnSpc>
            </a:pPr>
            <a:r>
              <a:rPr lang="en-US" sz="2892" dirty="0">
                <a:latin typeface="Rubik Bold" pitchFamily="2" charset="-79"/>
                <a:ea typeface="Rubik Bold"/>
                <a:cs typeface="Rubik Bold" pitchFamily="2" charset="-79"/>
                <a:sym typeface="Rubik"/>
              </a:rPr>
              <a:t>What we will do together</a:t>
            </a:r>
          </a:p>
        </p:txBody>
      </p:sp>
      <p:sp>
        <p:nvSpPr>
          <p:cNvPr id="16" name="TextBox 9">
            <a:extLst>
              <a:ext uri="{FF2B5EF4-FFF2-40B4-BE49-F238E27FC236}">
                <a16:creationId xmlns:a16="http://schemas.microsoft.com/office/drawing/2014/main" id="{CD7C0C52-63D4-794B-C514-2D8224D5300F}"/>
              </a:ext>
            </a:extLst>
          </p:cNvPr>
          <p:cNvSpPr txBox="1"/>
          <p:nvPr/>
        </p:nvSpPr>
        <p:spPr>
          <a:xfrm>
            <a:off x="12052772" y="3606485"/>
            <a:ext cx="4662359" cy="1461939"/>
          </a:xfrm>
          <a:prstGeom prst="rect">
            <a:avLst/>
          </a:prstGeom>
        </p:spPr>
        <p:txBody>
          <a:bodyPr wrap="square" lIns="0" tIns="0" rIns="0" bIns="0" rtlCol="0" anchor="t">
            <a:spAutoFit/>
          </a:bodyPr>
          <a:lstStyle/>
          <a:p>
            <a:pPr lvl="0">
              <a:lnSpc>
                <a:spcPts val="2940"/>
              </a:lnSpc>
              <a:spcBef>
                <a:spcPct val="0"/>
              </a:spcBef>
            </a:pPr>
            <a:r>
              <a:rPr lang="en-US" sz="2400" i="1" dirty="0">
                <a:latin typeface="Urbanist" panose="020B0A04040200000203" pitchFamily="34" charset="77"/>
                <a:ea typeface="Urbanist" panose="020B0A04040200000203" pitchFamily="34" charset="77"/>
                <a:cs typeface="Urbanist" panose="020B0A04040200000203" pitchFamily="34" charset="77"/>
              </a:rPr>
              <a:t>Optional</a:t>
            </a:r>
            <a:r>
              <a:rPr lang="en-US" sz="2400" dirty="0">
                <a:latin typeface="Urbanist" panose="020B0A04040200000203" pitchFamily="34" charset="77"/>
                <a:ea typeface="Urbanist" panose="020B0A04040200000203" pitchFamily="34" charset="77"/>
                <a:cs typeface="Urbanist" panose="020B0A04040200000203" pitchFamily="34" charset="77"/>
              </a:rPr>
              <a:t>: Pre-training meeting to discuss rollout of features, and to plan how Grow training will be integrated into PD</a:t>
            </a:r>
            <a:endParaRPr lang="en-US" sz="2400" dirty="0">
              <a:solidFill>
                <a:srgbClr val="140F5E"/>
              </a:solidFill>
              <a:latin typeface="Urbanist" panose="020B0A04040200000203" pitchFamily="34" charset="77"/>
              <a:ea typeface="Urbanist" panose="020B0A04040200000203" pitchFamily="34" charset="77"/>
              <a:cs typeface="Urbanist" panose="020B0A04040200000203" pitchFamily="34" charset="77"/>
              <a:sym typeface="Rubik"/>
            </a:endParaRPr>
          </a:p>
        </p:txBody>
      </p:sp>
      <p:grpSp>
        <p:nvGrpSpPr>
          <p:cNvPr id="17" name="Group 44">
            <a:extLst>
              <a:ext uri="{FF2B5EF4-FFF2-40B4-BE49-F238E27FC236}">
                <a16:creationId xmlns:a16="http://schemas.microsoft.com/office/drawing/2014/main" id="{805355D5-845A-10A7-DF8E-A8A6FB4605C1}"/>
              </a:ext>
            </a:extLst>
          </p:cNvPr>
          <p:cNvGrpSpPr/>
          <p:nvPr/>
        </p:nvGrpSpPr>
        <p:grpSpPr>
          <a:xfrm rot="-7837125">
            <a:off x="11477588" y="3712034"/>
            <a:ext cx="365403" cy="365403"/>
            <a:chOff x="0" y="0"/>
            <a:chExt cx="812800" cy="812800"/>
          </a:xfrm>
        </p:grpSpPr>
        <p:sp>
          <p:nvSpPr>
            <p:cNvPr id="18" name="Freeform 45">
              <a:extLst>
                <a:ext uri="{FF2B5EF4-FFF2-40B4-BE49-F238E27FC236}">
                  <a16:creationId xmlns:a16="http://schemas.microsoft.com/office/drawing/2014/main" id="{3CEE11FD-2966-F338-2E79-66B3129EDAE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95DA8"/>
            </a:solidFill>
            <a:ln w="19050" cap="sq">
              <a:gradFill>
                <a:gsLst>
                  <a:gs pos="0">
                    <a:srgbClr val="000000">
                      <a:alpha val="5000"/>
                    </a:srgbClr>
                  </a:gs>
                  <a:gs pos="100000">
                    <a:srgbClr val="000000">
                      <a:alpha val="0"/>
                    </a:srgbClr>
                  </a:gs>
                </a:gsLst>
                <a:lin ang="0"/>
              </a:gradFill>
              <a:prstDash val="solid"/>
              <a:miter/>
            </a:ln>
          </p:spPr>
          <p:txBody>
            <a:bodyPr/>
            <a:lstStyle/>
            <a:p>
              <a:endParaRPr lang="en-US"/>
            </a:p>
          </p:txBody>
        </p:sp>
        <p:sp>
          <p:nvSpPr>
            <p:cNvPr id="19" name="TextBox 46">
              <a:extLst>
                <a:ext uri="{FF2B5EF4-FFF2-40B4-BE49-F238E27FC236}">
                  <a16:creationId xmlns:a16="http://schemas.microsoft.com/office/drawing/2014/main" id="{1B50B1FE-2F29-FC9A-0375-0E51115DB41A}"/>
                </a:ext>
              </a:extLst>
            </p:cNvPr>
            <p:cNvSpPr txBox="1"/>
            <p:nvPr/>
          </p:nvSpPr>
          <p:spPr>
            <a:xfrm>
              <a:off x="76200" y="19050"/>
              <a:ext cx="660400" cy="717550"/>
            </a:xfrm>
            <a:prstGeom prst="rect">
              <a:avLst/>
            </a:prstGeom>
          </p:spPr>
          <p:txBody>
            <a:bodyPr lIns="32631" tIns="32631" rIns="32631" bIns="32631" rtlCol="0" anchor="ctr"/>
            <a:lstStyle/>
            <a:p>
              <a:pPr algn="ctr">
                <a:lnSpc>
                  <a:spcPts val="3079"/>
                </a:lnSpc>
              </a:pPr>
              <a:endParaRPr/>
            </a:p>
          </p:txBody>
        </p:sp>
      </p:grpSp>
      <p:sp>
        <p:nvSpPr>
          <p:cNvPr id="64" name="TextBox 9">
            <a:extLst>
              <a:ext uri="{FF2B5EF4-FFF2-40B4-BE49-F238E27FC236}">
                <a16:creationId xmlns:a16="http://schemas.microsoft.com/office/drawing/2014/main" id="{A50BECE6-869A-5AFB-53D9-F7D92CB72353}"/>
              </a:ext>
            </a:extLst>
          </p:cNvPr>
          <p:cNvSpPr txBox="1"/>
          <p:nvPr/>
        </p:nvSpPr>
        <p:spPr>
          <a:xfrm>
            <a:off x="12052772" y="5649480"/>
            <a:ext cx="4662359" cy="1090042"/>
          </a:xfrm>
          <a:prstGeom prst="rect">
            <a:avLst/>
          </a:prstGeom>
        </p:spPr>
        <p:txBody>
          <a:bodyPr wrap="square" lIns="0" tIns="0" rIns="0" bIns="0" rtlCol="0" anchor="t">
            <a:spAutoFit/>
          </a:bodyPr>
          <a:lstStyle/>
          <a:p>
            <a:pPr lvl="0">
              <a:lnSpc>
                <a:spcPts val="2940"/>
              </a:lnSpc>
              <a:spcBef>
                <a:spcPct val="0"/>
              </a:spcBef>
            </a:pPr>
            <a:r>
              <a:rPr lang="en-US" sz="2400" i="1" dirty="0">
                <a:latin typeface="Urbanist" panose="020B0A04040200000203" pitchFamily="34" charset="77"/>
                <a:ea typeface="Urbanist" panose="020B0A04040200000203" pitchFamily="34" charset="77"/>
                <a:cs typeface="Urbanist" panose="020B0A04040200000203" pitchFamily="34" charset="77"/>
              </a:rPr>
              <a:t>Optional</a:t>
            </a:r>
            <a:r>
              <a:rPr lang="en-US" sz="2400" dirty="0">
                <a:latin typeface="Urbanist" panose="020B0A04040200000203" pitchFamily="34" charset="77"/>
                <a:ea typeface="Urbanist" panose="020B0A04040200000203" pitchFamily="34" charset="77"/>
                <a:cs typeface="Urbanist" panose="020B0A04040200000203" pitchFamily="34" charset="77"/>
              </a:rPr>
              <a:t>: Post-training meeting to discuss questions that arose during training</a:t>
            </a:r>
            <a:endParaRPr lang="en-US" sz="2400" dirty="0">
              <a:solidFill>
                <a:srgbClr val="140F5E"/>
              </a:solidFill>
              <a:latin typeface="Urbanist" panose="020B0A04040200000203" pitchFamily="34" charset="77"/>
              <a:ea typeface="Urbanist" panose="020B0A04040200000203" pitchFamily="34" charset="77"/>
              <a:cs typeface="Urbanist" panose="020B0A04040200000203" pitchFamily="34" charset="77"/>
              <a:sym typeface="Rubik"/>
            </a:endParaRPr>
          </a:p>
        </p:txBody>
      </p:sp>
      <p:grpSp>
        <p:nvGrpSpPr>
          <p:cNvPr id="65" name="Group 44">
            <a:extLst>
              <a:ext uri="{FF2B5EF4-FFF2-40B4-BE49-F238E27FC236}">
                <a16:creationId xmlns:a16="http://schemas.microsoft.com/office/drawing/2014/main" id="{76F5D222-D5B2-2253-6FB6-021282F33D9E}"/>
              </a:ext>
            </a:extLst>
          </p:cNvPr>
          <p:cNvGrpSpPr/>
          <p:nvPr/>
        </p:nvGrpSpPr>
        <p:grpSpPr>
          <a:xfrm rot="-7837125">
            <a:off x="11543566" y="5723123"/>
            <a:ext cx="365403" cy="365403"/>
            <a:chOff x="0" y="0"/>
            <a:chExt cx="812800" cy="812800"/>
          </a:xfrm>
        </p:grpSpPr>
        <p:sp>
          <p:nvSpPr>
            <p:cNvPr id="66" name="Freeform 45">
              <a:extLst>
                <a:ext uri="{FF2B5EF4-FFF2-40B4-BE49-F238E27FC236}">
                  <a16:creationId xmlns:a16="http://schemas.microsoft.com/office/drawing/2014/main" id="{5997A612-D209-7DD6-363F-7ABB9737F59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95DA8"/>
            </a:solidFill>
            <a:ln w="19050" cap="sq">
              <a:gradFill>
                <a:gsLst>
                  <a:gs pos="0">
                    <a:srgbClr val="000000">
                      <a:alpha val="5000"/>
                    </a:srgbClr>
                  </a:gs>
                  <a:gs pos="100000">
                    <a:srgbClr val="000000">
                      <a:alpha val="0"/>
                    </a:srgbClr>
                  </a:gs>
                </a:gsLst>
                <a:lin ang="0"/>
              </a:gradFill>
              <a:prstDash val="solid"/>
              <a:miter/>
            </a:ln>
          </p:spPr>
          <p:txBody>
            <a:bodyPr/>
            <a:lstStyle/>
            <a:p>
              <a:endParaRPr lang="en-US"/>
            </a:p>
          </p:txBody>
        </p:sp>
        <p:sp>
          <p:nvSpPr>
            <p:cNvPr id="67" name="TextBox 46">
              <a:extLst>
                <a:ext uri="{FF2B5EF4-FFF2-40B4-BE49-F238E27FC236}">
                  <a16:creationId xmlns:a16="http://schemas.microsoft.com/office/drawing/2014/main" id="{A61EF708-B86E-5F8D-BEBB-0FF683BDCCA5}"/>
                </a:ext>
              </a:extLst>
            </p:cNvPr>
            <p:cNvSpPr txBox="1"/>
            <p:nvPr/>
          </p:nvSpPr>
          <p:spPr>
            <a:xfrm>
              <a:off x="76200" y="19050"/>
              <a:ext cx="660400" cy="717550"/>
            </a:xfrm>
            <a:prstGeom prst="rect">
              <a:avLst/>
            </a:prstGeom>
          </p:spPr>
          <p:txBody>
            <a:bodyPr lIns="32631" tIns="32631" rIns="32631" bIns="32631" rtlCol="0" anchor="ctr"/>
            <a:lstStyle/>
            <a:p>
              <a:pPr algn="ctr">
                <a:lnSpc>
                  <a:spcPts val="3079"/>
                </a:lnSpc>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65" y="39198"/>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sz="1400"/>
          </a:p>
        </p:txBody>
      </p:sp>
      <p:grpSp>
        <p:nvGrpSpPr>
          <p:cNvPr id="3" name="Group 3"/>
          <p:cNvGrpSpPr/>
          <p:nvPr/>
        </p:nvGrpSpPr>
        <p:grpSpPr>
          <a:xfrm>
            <a:off x="-4678" y="-38100"/>
            <a:ext cx="18292677" cy="3083076"/>
            <a:chOff x="0" y="0"/>
            <a:chExt cx="5075597" cy="812004"/>
          </a:xfrm>
        </p:grpSpPr>
        <p:sp>
          <p:nvSpPr>
            <p:cNvPr id="4" name="Freeform 4"/>
            <p:cNvSpPr/>
            <p:nvPr/>
          </p:nvSpPr>
          <p:spPr>
            <a:xfrm>
              <a:off x="0" y="0"/>
              <a:ext cx="5075597" cy="812004"/>
            </a:xfrm>
            <a:custGeom>
              <a:avLst/>
              <a:gdLst/>
              <a:ahLst/>
              <a:cxnLst/>
              <a:rect l="l" t="t" r="r" b="b"/>
              <a:pathLst>
                <a:path w="5075597" h="812004">
                  <a:moveTo>
                    <a:pt x="0" y="0"/>
                  </a:moveTo>
                  <a:lnTo>
                    <a:pt x="5075597" y="0"/>
                  </a:lnTo>
                  <a:lnTo>
                    <a:pt x="5075597" y="812004"/>
                  </a:lnTo>
                  <a:lnTo>
                    <a:pt x="0" y="812004"/>
                  </a:lnTo>
                  <a:close/>
                </a:path>
              </a:pathLst>
            </a:custGeom>
            <a:solidFill>
              <a:srgbClr val="140F5E"/>
            </a:solidFill>
          </p:spPr>
          <p:txBody>
            <a:bodyPr/>
            <a:lstStyle/>
            <a:p>
              <a:endParaRPr lang="en-US" sz="1400"/>
            </a:p>
          </p:txBody>
        </p:sp>
        <p:sp>
          <p:nvSpPr>
            <p:cNvPr id="5" name="TextBox 5"/>
            <p:cNvSpPr txBox="1"/>
            <p:nvPr/>
          </p:nvSpPr>
          <p:spPr>
            <a:xfrm>
              <a:off x="0" y="-190500"/>
              <a:ext cx="5075597" cy="1002504"/>
            </a:xfrm>
            <a:prstGeom prst="rect">
              <a:avLst/>
            </a:prstGeom>
          </p:spPr>
          <p:txBody>
            <a:bodyPr lIns="50800" tIns="50800" rIns="50800" bIns="50800" rtlCol="0" anchor="ctr"/>
            <a:lstStyle/>
            <a:p>
              <a:pPr algn="ctr">
                <a:lnSpc>
                  <a:spcPts val="5040"/>
                </a:lnSpc>
              </a:pPr>
              <a:endParaRPr sz="1400"/>
            </a:p>
          </p:txBody>
        </p:sp>
      </p:grpSp>
      <p:sp>
        <p:nvSpPr>
          <p:cNvPr id="6" name="Freeform 6"/>
          <p:cNvSpPr/>
          <p:nvPr/>
        </p:nvSpPr>
        <p:spPr>
          <a:xfrm>
            <a:off x="1243097" y="3795090"/>
            <a:ext cx="315813" cy="315813"/>
          </a:xfrm>
          <a:custGeom>
            <a:avLst/>
            <a:gdLst/>
            <a:ahLst/>
            <a:cxnLst/>
            <a:rect l="l" t="t" r="r" b="b"/>
            <a:pathLst>
              <a:path w="315813" h="315813">
                <a:moveTo>
                  <a:pt x="0" y="0"/>
                </a:moveTo>
                <a:lnTo>
                  <a:pt x="315813" y="0"/>
                </a:lnTo>
                <a:lnTo>
                  <a:pt x="315813" y="315813"/>
                </a:lnTo>
                <a:lnTo>
                  <a:pt x="0" y="3158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400"/>
          </a:p>
        </p:txBody>
      </p:sp>
      <p:sp>
        <p:nvSpPr>
          <p:cNvPr id="11" name="Freeform 11"/>
          <p:cNvSpPr/>
          <p:nvPr/>
        </p:nvSpPr>
        <p:spPr>
          <a:xfrm>
            <a:off x="11901275" y="171929"/>
            <a:ext cx="6878429" cy="3036091"/>
          </a:xfrm>
          <a:custGeom>
            <a:avLst/>
            <a:gdLst/>
            <a:ahLst/>
            <a:cxnLst/>
            <a:rect l="l" t="t" r="r" b="b"/>
            <a:pathLst>
              <a:path w="6878429" h="3036091">
                <a:moveTo>
                  <a:pt x="0" y="0"/>
                </a:moveTo>
                <a:lnTo>
                  <a:pt x="6878429" y="0"/>
                </a:lnTo>
                <a:lnTo>
                  <a:pt x="6878429" y="3036091"/>
                </a:lnTo>
                <a:lnTo>
                  <a:pt x="0" y="3036091"/>
                </a:lnTo>
                <a:lnTo>
                  <a:pt x="0" y="0"/>
                </a:lnTo>
                <a:close/>
              </a:path>
            </a:pathLst>
          </a:custGeom>
          <a:blipFill>
            <a:blip r:embed="rId5">
              <a:alphaModFix amt="14000"/>
            </a:blip>
            <a:stretch>
              <a:fillRect r="-391686" b="-96555"/>
            </a:stretch>
          </a:blipFill>
        </p:spPr>
        <p:txBody>
          <a:bodyPr/>
          <a:lstStyle/>
          <a:p>
            <a:endParaRPr lang="en-US" sz="1400"/>
          </a:p>
        </p:txBody>
      </p:sp>
      <p:sp>
        <p:nvSpPr>
          <p:cNvPr id="14" name="Freeform 14"/>
          <p:cNvSpPr/>
          <p:nvPr/>
        </p:nvSpPr>
        <p:spPr>
          <a:xfrm rot="-5400000">
            <a:off x="12279499" y="3249798"/>
            <a:ext cx="9219101" cy="2797902"/>
          </a:xfrm>
          <a:custGeom>
            <a:avLst/>
            <a:gdLst/>
            <a:ahLst/>
            <a:cxnLst/>
            <a:rect l="l" t="t" r="r" b="b"/>
            <a:pathLst>
              <a:path w="9219101" h="8601075">
                <a:moveTo>
                  <a:pt x="0" y="0"/>
                </a:moveTo>
                <a:lnTo>
                  <a:pt x="9219101" y="0"/>
                </a:lnTo>
                <a:lnTo>
                  <a:pt x="9219101" y="8601075"/>
                </a:lnTo>
                <a:lnTo>
                  <a:pt x="0" y="8601075"/>
                </a:lnTo>
                <a:lnTo>
                  <a:pt x="0" y="0"/>
                </a:lnTo>
                <a:close/>
              </a:path>
            </a:pathLst>
          </a:custGeom>
          <a:blipFill>
            <a:blip r:embed="rId6"/>
            <a:stretch>
              <a:fillRect t="-110398" b="-317809"/>
            </a:stretch>
          </a:blipFill>
        </p:spPr>
        <p:txBody>
          <a:bodyPr/>
          <a:lstStyle/>
          <a:p>
            <a:endParaRPr lang="en-US" sz="1400"/>
          </a:p>
        </p:txBody>
      </p:sp>
      <p:sp>
        <p:nvSpPr>
          <p:cNvPr id="25" name="Freeform 25"/>
          <p:cNvSpPr/>
          <p:nvPr/>
        </p:nvSpPr>
        <p:spPr>
          <a:xfrm>
            <a:off x="-4677" y="4203012"/>
            <a:ext cx="790895" cy="4649779"/>
          </a:xfrm>
          <a:custGeom>
            <a:avLst/>
            <a:gdLst/>
            <a:ahLst/>
            <a:cxnLst/>
            <a:rect l="l" t="t" r="r" b="b"/>
            <a:pathLst>
              <a:path w="1572435" h="4649779">
                <a:moveTo>
                  <a:pt x="0" y="0"/>
                </a:moveTo>
                <a:lnTo>
                  <a:pt x="1572434" y="0"/>
                </a:lnTo>
                <a:lnTo>
                  <a:pt x="1572434" y="4649779"/>
                </a:lnTo>
                <a:lnTo>
                  <a:pt x="0" y="4649779"/>
                </a:lnTo>
                <a:lnTo>
                  <a:pt x="0" y="0"/>
                </a:lnTo>
                <a:close/>
              </a:path>
            </a:pathLst>
          </a:custGeom>
          <a:blipFill>
            <a:blip r:embed="rId7"/>
            <a:stretch>
              <a:fillRect l="-98818" b="-2861"/>
            </a:stretch>
          </a:blipFill>
        </p:spPr>
        <p:txBody>
          <a:bodyPr/>
          <a:lstStyle/>
          <a:p>
            <a:endParaRPr lang="en-US" sz="1400"/>
          </a:p>
        </p:txBody>
      </p:sp>
      <p:sp>
        <p:nvSpPr>
          <p:cNvPr id="26" name="TextBox 26"/>
          <p:cNvSpPr txBox="1"/>
          <p:nvPr/>
        </p:nvSpPr>
        <p:spPr>
          <a:xfrm>
            <a:off x="1818495" y="4419588"/>
            <a:ext cx="14255860" cy="4062651"/>
          </a:xfrm>
          <a:prstGeom prst="rect">
            <a:avLst/>
          </a:prstGeom>
        </p:spPr>
        <p:txBody>
          <a:bodyPr wrap="square" lIns="0" tIns="0" rIns="0" bIns="0" rtlCol="0" anchor="t">
            <a:spAutoFit/>
          </a:bodyPr>
          <a:lstStyle/>
          <a:p>
            <a:pPr marL="285750" indent="-285750" fontAlgn="base">
              <a:buFont typeface="Arial" panose="020B0604020202020204" pitchFamily="34" charset="0"/>
              <a:buChar char="•"/>
            </a:pPr>
            <a:r>
              <a:rPr lang="en-US" sz="2400" dirty="0">
                <a:latin typeface="Urbanist" panose="020B0A04040200000203" pitchFamily="34" charset="77"/>
                <a:ea typeface="Urbanist" panose="020B0A04040200000203" pitchFamily="34" charset="77"/>
                <a:cs typeface="Urbanist" panose="020B0A04040200000203" pitchFamily="34" charset="77"/>
              </a:rPr>
              <a:t>Directly tie Grow into PD that is related to coaching expectations</a:t>
            </a:r>
          </a:p>
          <a:p>
            <a:pPr marL="285750" indent="-285750" fontAlgn="base">
              <a:buFont typeface="Arial" panose="020B0604020202020204" pitchFamily="34" charset="0"/>
              <a:buChar char="•"/>
            </a:pPr>
            <a:endParaRPr lang="en-US" sz="2400" dirty="0">
              <a:latin typeface="Urbanist" panose="020B0A04040200000203" pitchFamily="34" charset="77"/>
              <a:ea typeface="Urbanist" panose="020B0A04040200000203" pitchFamily="34" charset="77"/>
              <a:cs typeface="Urbanist" panose="020B0A04040200000203" pitchFamily="34" charset="77"/>
            </a:endParaRPr>
          </a:p>
          <a:p>
            <a:pPr marL="285750" indent="-285750" fontAlgn="base">
              <a:buFont typeface="Arial" panose="020B0604020202020204" pitchFamily="34" charset="0"/>
              <a:buChar char="•"/>
            </a:pPr>
            <a:r>
              <a:rPr lang="en-US" sz="2400" dirty="0">
                <a:latin typeface="Urbanist" panose="020B0A04040200000203" pitchFamily="34" charset="77"/>
                <a:ea typeface="Urbanist" panose="020B0A04040200000203" pitchFamily="34" charset="77"/>
                <a:cs typeface="Urbanist" panose="020B0A04040200000203" pitchFamily="34" charset="77"/>
              </a:rPr>
              <a:t>Prioritize Grow features with the biggest impact, then roll out other features throughout the school year</a:t>
            </a:r>
          </a:p>
          <a:p>
            <a:pPr marL="285750" indent="-285750" fontAlgn="base">
              <a:buFont typeface="Arial" panose="020B0604020202020204" pitchFamily="34" charset="0"/>
              <a:buChar char="•"/>
            </a:pPr>
            <a:endParaRPr lang="en-US" sz="2400" dirty="0">
              <a:latin typeface="Urbanist" panose="020B0A04040200000203" pitchFamily="34" charset="77"/>
              <a:ea typeface="Urbanist" panose="020B0A04040200000203" pitchFamily="34" charset="77"/>
              <a:cs typeface="Urbanist" panose="020B0A04040200000203" pitchFamily="34" charset="77"/>
            </a:endParaRPr>
          </a:p>
          <a:p>
            <a:pPr marL="285750" indent="-285750" fontAlgn="base">
              <a:buFont typeface="Arial" panose="020B0604020202020204" pitchFamily="34" charset="0"/>
              <a:buChar char="•"/>
            </a:pPr>
            <a:r>
              <a:rPr lang="en-US" sz="2400" dirty="0">
                <a:latin typeface="Urbanist" panose="020B0A04040200000203" pitchFamily="34" charset="77"/>
                <a:ea typeface="Urbanist" panose="020B0A04040200000203" pitchFamily="34" charset="77"/>
                <a:cs typeface="Urbanist" panose="020B0A04040200000203" pitchFamily="34" charset="77"/>
              </a:rPr>
              <a:t>Include screenshots and/or examples that connect to your coaching systems and language</a:t>
            </a:r>
          </a:p>
          <a:p>
            <a:pPr marL="285750" indent="-285750" fontAlgn="base">
              <a:buFont typeface="Arial" panose="020B0604020202020204" pitchFamily="34" charset="0"/>
              <a:buChar char="•"/>
            </a:pPr>
            <a:endParaRPr lang="en-US" sz="2400" dirty="0">
              <a:latin typeface="Urbanist" panose="020B0A04040200000203" pitchFamily="34" charset="77"/>
              <a:ea typeface="Urbanist" panose="020B0A04040200000203" pitchFamily="34" charset="77"/>
              <a:cs typeface="Urbanist" panose="020B0A04040200000203" pitchFamily="34" charset="77"/>
            </a:endParaRPr>
          </a:p>
          <a:p>
            <a:pPr marL="285750" indent="-285750" fontAlgn="base">
              <a:buFont typeface="Arial" panose="020B0604020202020204" pitchFamily="34" charset="0"/>
              <a:buChar char="•"/>
            </a:pPr>
            <a:r>
              <a:rPr lang="en-US" sz="2400" dirty="0">
                <a:latin typeface="Urbanist" panose="020B0A04040200000203" pitchFamily="34" charset="77"/>
                <a:ea typeface="Urbanist" panose="020B0A04040200000203" pitchFamily="34" charset="77"/>
                <a:cs typeface="Urbanist" panose="020B0A04040200000203" pitchFamily="34" charset="77"/>
              </a:rPr>
              <a:t>Allow opportunities for practice with priority forms and/or features</a:t>
            </a:r>
          </a:p>
          <a:p>
            <a:pPr marL="285750" indent="-285750" fontAlgn="base">
              <a:buFont typeface="Arial" panose="020B0604020202020204" pitchFamily="34" charset="0"/>
              <a:buChar char="•"/>
            </a:pPr>
            <a:endParaRPr lang="en-US" sz="2400" dirty="0">
              <a:latin typeface="Urbanist" panose="020B0A04040200000203" pitchFamily="34" charset="77"/>
              <a:ea typeface="Urbanist" panose="020B0A04040200000203" pitchFamily="34" charset="77"/>
              <a:cs typeface="Urbanist" panose="020B0A04040200000203" pitchFamily="34" charset="77"/>
            </a:endParaRPr>
          </a:p>
          <a:p>
            <a:pPr marL="285750" indent="-285750" fontAlgn="base">
              <a:buFont typeface="Arial" panose="020B0604020202020204" pitchFamily="34" charset="0"/>
              <a:buChar char="•"/>
            </a:pPr>
            <a:r>
              <a:rPr lang="en-US" sz="2400" dirty="0">
                <a:latin typeface="Urbanist" panose="020B0A04040200000203" pitchFamily="34" charset="77"/>
                <a:ea typeface="Urbanist" panose="020B0A04040200000203" pitchFamily="34" charset="77"/>
                <a:cs typeface="Urbanist" panose="020B0A04040200000203" pitchFamily="34" charset="77"/>
              </a:rPr>
              <a:t>Incorporate Grow into PD and data conversations throughout the year</a:t>
            </a:r>
          </a:p>
          <a:p>
            <a:pPr marL="285750" indent="-285750" fontAlgn="base">
              <a:buFont typeface="Arial" panose="020B0604020202020204" pitchFamily="34" charset="0"/>
              <a:buChar char="•"/>
            </a:pPr>
            <a:endParaRPr lang="en-US" sz="2400" dirty="0">
              <a:latin typeface="Urbanist" panose="020B0A04040200000203" pitchFamily="34" charset="77"/>
              <a:ea typeface="Urbanist" panose="020B0A04040200000203" pitchFamily="34" charset="77"/>
              <a:cs typeface="Urbanist" panose="020B0A04040200000203" pitchFamily="34" charset="77"/>
            </a:endParaRPr>
          </a:p>
          <a:p>
            <a:pPr marL="285750" indent="-285750" fontAlgn="base">
              <a:buFont typeface="Arial" panose="020B0604020202020204" pitchFamily="34" charset="0"/>
              <a:buChar char="•"/>
            </a:pPr>
            <a:r>
              <a:rPr lang="en-US" sz="2400" dirty="0">
                <a:latin typeface="Urbanist" panose="020B0A04040200000203" pitchFamily="34" charset="77"/>
                <a:ea typeface="Urbanist" panose="020B0A04040200000203" pitchFamily="34" charset="77"/>
                <a:cs typeface="Urbanist" panose="020B0A04040200000203" pitchFamily="34" charset="77"/>
              </a:rPr>
              <a:t>Explain and show how Grow will make coaches’ lives easier!</a:t>
            </a:r>
          </a:p>
        </p:txBody>
      </p:sp>
      <p:sp>
        <p:nvSpPr>
          <p:cNvPr id="27" name="TextBox 27"/>
          <p:cNvSpPr txBox="1"/>
          <p:nvPr/>
        </p:nvSpPr>
        <p:spPr>
          <a:xfrm>
            <a:off x="1806054" y="3776154"/>
            <a:ext cx="9350867" cy="365485"/>
          </a:xfrm>
          <a:prstGeom prst="rect">
            <a:avLst/>
          </a:prstGeom>
        </p:spPr>
        <p:txBody>
          <a:bodyPr wrap="square" lIns="0" tIns="0" rIns="0" bIns="0" rtlCol="0" anchor="t">
            <a:spAutoFit/>
          </a:bodyPr>
          <a:lstStyle/>
          <a:p>
            <a:pPr>
              <a:lnSpc>
                <a:spcPts val="3026"/>
              </a:lnSpc>
            </a:pPr>
            <a:r>
              <a:rPr lang="en-US" sz="2400" b="1" dirty="0">
                <a:latin typeface="Urbanist" panose="020B0A04040200000203" pitchFamily="34" charset="77"/>
                <a:ea typeface="Urbanist" panose="020B0A04040200000203" pitchFamily="34" charset="77"/>
                <a:cs typeface="Urbanist" panose="020B0A04040200000203" pitchFamily="34" charset="77"/>
              </a:rPr>
              <a:t>We have found that our most successful partners do the following:</a:t>
            </a:r>
            <a:endParaRPr lang="en-US" sz="2800" dirty="0">
              <a:solidFill>
                <a:srgbClr val="140F5E"/>
              </a:solidFill>
              <a:latin typeface="Urbanist" panose="020B0A04040200000203" pitchFamily="34" charset="77"/>
              <a:ea typeface="Urbanist" panose="020B0A04040200000203" pitchFamily="34" charset="77"/>
              <a:cs typeface="Urbanist" panose="020B0A04040200000203" pitchFamily="34" charset="77"/>
              <a:sym typeface="Rubik"/>
            </a:endParaRPr>
          </a:p>
        </p:txBody>
      </p:sp>
      <p:grpSp>
        <p:nvGrpSpPr>
          <p:cNvPr id="38" name="Group 38"/>
          <p:cNvGrpSpPr/>
          <p:nvPr/>
        </p:nvGrpSpPr>
        <p:grpSpPr>
          <a:xfrm>
            <a:off x="12880519" y="9542728"/>
            <a:ext cx="5123908" cy="493458"/>
            <a:chOff x="0" y="0"/>
            <a:chExt cx="6831877" cy="657944"/>
          </a:xfrm>
        </p:grpSpPr>
        <p:grpSp>
          <p:nvGrpSpPr>
            <p:cNvPr id="39" name="Group 39"/>
            <p:cNvGrpSpPr/>
            <p:nvPr/>
          </p:nvGrpSpPr>
          <p:grpSpPr>
            <a:xfrm>
              <a:off x="6173933" y="0"/>
              <a:ext cx="657944" cy="657944"/>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0F5E"/>
              </a:solidFill>
            </p:spPr>
            <p:txBody>
              <a:bodyPr/>
              <a:lstStyle/>
              <a:p>
                <a:endParaRPr lang="en-US" sz="1400"/>
              </a:p>
            </p:txBody>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239"/>
                  </a:lnSpc>
                </a:pPr>
                <a:endParaRPr sz="1400"/>
              </a:p>
            </p:txBody>
          </p:sp>
        </p:grpSp>
        <p:sp>
          <p:nvSpPr>
            <p:cNvPr id="42" name="TextBox 42"/>
            <p:cNvSpPr txBox="1"/>
            <p:nvPr/>
          </p:nvSpPr>
          <p:spPr>
            <a:xfrm>
              <a:off x="6173933" y="138472"/>
              <a:ext cx="657944" cy="321284"/>
            </a:xfrm>
            <a:prstGeom prst="rect">
              <a:avLst/>
            </a:prstGeom>
          </p:spPr>
          <p:txBody>
            <a:bodyPr lIns="0" tIns="0" rIns="0" bIns="0" rtlCol="0" anchor="t">
              <a:spAutoFit/>
            </a:bodyPr>
            <a:lstStyle/>
            <a:p>
              <a:pPr algn="ctr">
                <a:lnSpc>
                  <a:spcPts val="2100"/>
                </a:lnSpc>
                <a:spcBef>
                  <a:spcPct val="0"/>
                </a:spcBef>
              </a:pPr>
              <a:fld id="{00FE8DFE-96BA-417D-9B42-253C9092AD1C}" type="slidenum">
                <a:rPr lang="en-US" sz="1200" smtClean="0">
                  <a:solidFill>
                    <a:srgbClr val="FFFFFF"/>
                  </a:solidFill>
                  <a:latin typeface="Rubik Bold" pitchFamily="2" charset="-79"/>
                  <a:ea typeface="Rubik Bold"/>
                  <a:cs typeface="Rubik Bold" pitchFamily="2" charset="-79"/>
                  <a:sym typeface="Rubik"/>
                </a:rPr>
                <a:t>3</a:t>
              </a:fld>
              <a:endParaRPr lang="en-US" sz="1200" dirty="0">
                <a:solidFill>
                  <a:srgbClr val="FFFFFF"/>
                </a:solidFill>
                <a:latin typeface="Rubik Bold" pitchFamily="2" charset="-79"/>
                <a:ea typeface="Rubik Bold"/>
                <a:cs typeface="Rubik Bold" pitchFamily="2" charset="-79"/>
                <a:sym typeface="Rubik"/>
              </a:endParaRPr>
            </a:p>
          </p:txBody>
        </p:sp>
        <p:sp>
          <p:nvSpPr>
            <p:cNvPr id="44" name="Freeform 44"/>
            <p:cNvSpPr/>
            <p:nvPr/>
          </p:nvSpPr>
          <p:spPr>
            <a:xfrm>
              <a:off x="0" y="126728"/>
              <a:ext cx="433817" cy="433817"/>
            </a:xfrm>
            <a:custGeom>
              <a:avLst/>
              <a:gdLst/>
              <a:ahLst/>
              <a:cxnLst/>
              <a:rect l="l" t="t" r="r" b="b"/>
              <a:pathLst>
                <a:path w="433817" h="433817">
                  <a:moveTo>
                    <a:pt x="0" y="0"/>
                  </a:moveTo>
                  <a:lnTo>
                    <a:pt x="433817" y="0"/>
                  </a:lnTo>
                  <a:lnTo>
                    <a:pt x="433817" y="433816"/>
                  </a:lnTo>
                  <a:lnTo>
                    <a:pt x="0" y="4338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400"/>
            </a:p>
          </p:txBody>
        </p:sp>
      </p:grpSp>
      <p:pic>
        <p:nvPicPr>
          <p:cNvPr id="48" name="Picture 47" descr="A green circle with a black background&#10;&#10;AI-generated content may be incorrect.">
            <a:extLst>
              <a:ext uri="{FF2B5EF4-FFF2-40B4-BE49-F238E27FC236}">
                <a16:creationId xmlns:a16="http://schemas.microsoft.com/office/drawing/2014/main" id="{484B3B89-CD26-0F56-5623-1545C257203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725526" y="268802"/>
            <a:ext cx="3463480" cy="3463480"/>
          </a:xfrm>
          <a:prstGeom prst="rect">
            <a:avLst/>
          </a:prstGeom>
        </p:spPr>
      </p:pic>
      <p:sp>
        <p:nvSpPr>
          <p:cNvPr id="10" name="TextBox 10"/>
          <p:cNvSpPr txBox="1"/>
          <p:nvPr/>
        </p:nvSpPr>
        <p:spPr>
          <a:xfrm>
            <a:off x="1243097" y="1085850"/>
            <a:ext cx="14246997" cy="923330"/>
          </a:xfrm>
          <a:prstGeom prst="rect">
            <a:avLst/>
          </a:prstGeom>
        </p:spPr>
        <p:txBody>
          <a:bodyPr wrap="square" lIns="0" tIns="0" rIns="0" bIns="0" rtlCol="0" anchor="t">
            <a:spAutoFit/>
          </a:bodyPr>
          <a:lstStyle/>
          <a:p>
            <a:r>
              <a:rPr lang="en-US" sz="6000" b="1" dirty="0">
                <a:solidFill>
                  <a:schemeClr val="bg1"/>
                </a:solidFill>
                <a:latin typeface="Rubik Bold" pitchFamily="2" charset="-79"/>
                <a:cs typeface="Rubik Bold" pitchFamily="2" charset="-79"/>
              </a:rPr>
              <a:t>General Guidelines for Success</a:t>
            </a:r>
            <a:endParaRPr lang="en-US" sz="6000" dirty="0">
              <a:solidFill>
                <a:schemeClr val="bg1"/>
              </a:solidFill>
              <a:latin typeface="Rubik Bold" pitchFamily="2" charset="-79"/>
              <a:cs typeface="Rubik Bold" pitchFamily="2" charset="-79"/>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14964" y="-19831"/>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12003529" y="2001139"/>
            <a:ext cx="6000898" cy="6000898"/>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24953" r="-24953"/>
              </a:stretch>
            </a:blipFill>
          </p:spPr>
          <p:txBody>
            <a:bodyPr/>
            <a:lstStyle/>
            <a:p>
              <a:endParaRPr lang="en-US"/>
            </a:p>
          </p:txBody>
        </p:sp>
      </p:grpSp>
      <p:sp>
        <p:nvSpPr>
          <p:cNvPr id="5" name="Freeform 5"/>
          <p:cNvSpPr/>
          <p:nvPr/>
        </p:nvSpPr>
        <p:spPr>
          <a:xfrm rot="-5400000">
            <a:off x="13042925" y="4070973"/>
            <a:ext cx="9219101" cy="1241122"/>
          </a:xfrm>
          <a:custGeom>
            <a:avLst/>
            <a:gdLst/>
            <a:ahLst/>
            <a:cxnLst/>
            <a:rect l="l" t="t" r="r" b="b"/>
            <a:pathLst>
              <a:path w="9219101" h="8601075">
                <a:moveTo>
                  <a:pt x="0" y="0"/>
                </a:moveTo>
                <a:lnTo>
                  <a:pt x="9219101" y="0"/>
                </a:lnTo>
                <a:lnTo>
                  <a:pt x="9219101" y="8601075"/>
                </a:lnTo>
                <a:lnTo>
                  <a:pt x="0" y="8601075"/>
                </a:lnTo>
                <a:lnTo>
                  <a:pt x="0" y="0"/>
                </a:lnTo>
                <a:close/>
              </a:path>
            </a:pathLst>
          </a:custGeom>
          <a:blipFill>
            <a:blip r:embed="rId4"/>
            <a:stretch>
              <a:fillRect t="-248873" b="-841881"/>
            </a:stretch>
          </a:blipFill>
        </p:spPr>
        <p:txBody>
          <a:bodyPr/>
          <a:lstStyle/>
          <a:p>
            <a:endParaRPr lang="en-US"/>
          </a:p>
        </p:txBody>
      </p:sp>
      <p:sp>
        <p:nvSpPr>
          <p:cNvPr id="9" name="TextBox 9"/>
          <p:cNvSpPr txBox="1"/>
          <p:nvPr/>
        </p:nvSpPr>
        <p:spPr>
          <a:xfrm>
            <a:off x="1284514" y="1085850"/>
            <a:ext cx="9458022" cy="872034"/>
          </a:xfrm>
          <a:prstGeom prst="rect">
            <a:avLst/>
          </a:prstGeom>
        </p:spPr>
        <p:txBody>
          <a:bodyPr wrap="square" lIns="0" tIns="0" rIns="0" bIns="0" rtlCol="0" anchor="t">
            <a:spAutoFit/>
          </a:bodyPr>
          <a:lstStyle/>
          <a:p>
            <a:pPr algn="l">
              <a:lnSpc>
                <a:spcPts val="6847"/>
              </a:lnSpc>
            </a:pPr>
            <a:r>
              <a:rPr lang="en-US" sz="6399" dirty="0">
                <a:solidFill>
                  <a:srgbClr val="140F5E"/>
                </a:solidFill>
                <a:latin typeface="Rubik Bold" pitchFamily="2" charset="-79"/>
                <a:ea typeface="Rubik Bold"/>
                <a:cs typeface="Rubik Bold" pitchFamily="2" charset="-79"/>
                <a:sym typeface="Rubik"/>
              </a:rPr>
              <a:t>Preparing for Training</a:t>
            </a:r>
          </a:p>
        </p:txBody>
      </p:sp>
      <p:sp>
        <p:nvSpPr>
          <p:cNvPr id="11" name="TextBox 11"/>
          <p:cNvSpPr txBox="1"/>
          <p:nvPr/>
        </p:nvSpPr>
        <p:spPr>
          <a:xfrm>
            <a:off x="1284514" y="2598873"/>
            <a:ext cx="6633405" cy="628377"/>
          </a:xfrm>
          <a:prstGeom prst="rect">
            <a:avLst/>
          </a:prstGeom>
        </p:spPr>
        <p:txBody>
          <a:bodyPr wrap="square" lIns="0" tIns="0" rIns="0" bIns="0" rtlCol="0" anchor="t">
            <a:spAutoFit/>
          </a:bodyPr>
          <a:lstStyle/>
          <a:p>
            <a:pPr algn="l">
              <a:lnSpc>
                <a:spcPts val="4948"/>
              </a:lnSpc>
            </a:pPr>
            <a:r>
              <a:rPr lang="en-US" sz="4124" dirty="0">
                <a:solidFill>
                  <a:srgbClr val="140F5E"/>
                </a:solidFill>
                <a:latin typeface="Rubik Bold" pitchFamily="2" charset="-79"/>
                <a:ea typeface="Rubik Bold"/>
                <a:cs typeface="Rubik Bold" pitchFamily="2" charset="-79"/>
                <a:sym typeface="Rubik"/>
              </a:rPr>
              <a:t>General Best Practices:</a:t>
            </a:r>
          </a:p>
        </p:txBody>
      </p:sp>
      <p:sp>
        <p:nvSpPr>
          <p:cNvPr id="22" name="Freeform 22"/>
          <p:cNvSpPr/>
          <p:nvPr/>
        </p:nvSpPr>
        <p:spPr>
          <a:xfrm>
            <a:off x="3536269" y="3275504"/>
            <a:ext cx="6454055" cy="6522760"/>
          </a:xfrm>
          <a:custGeom>
            <a:avLst/>
            <a:gdLst/>
            <a:ahLst/>
            <a:cxnLst/>
            <a:rect l="l" t="t" r="r" b="b"/>
            <a:pathLst>
              <a:path w="6454055" h="6522760">
                <a:moveTo>
                  <a:pt x="0" y="0"/>
                </a:moveTo>
                <a:lnTo>
                  <a:pt x="6454054" y="0"/>
                </a:lnTo>
                <a:lnTo>
                  <a:pt x="6454054" y="6522760"/>
                </a:lnTo>
                <a:lnTo>
                  <a:pt x="0" y="6522760"/>
                </a:lnTo>
                <a:lnTo>
                  <a:pt x="0" y="0"/>
                </a:lnTo>
                <a:close/>
              </a:path>
            </a:pathLst>
          </a:custGeom>
          <a:blipFill>
            <a:blip r:embed="rId5"/>
            <a:stretch>
              <a:fillRect/>
            </a:stretch>
          </a:blipFill>
        </p:spPr>
        <p:txBody>
          <a:bodyPr/>
          <a:lstStyle/>
          <a:p>
            <a:endParaRPr lang="en-US"/>
          </a:p>
        </p:txBody>
      </p:sp>
      <p:grpSp>
        <p:nvGrpSpPr>
          <p:cNvPr id="23" name="Group 23"/>
          <p:cNvGrpSpPr/>
          <p:nvPr/>
        </p:nvGrpSpPr>
        <p:grpSpPr>
          <a:xfrm rot="-2699999">
            <a:off x="11286994" y="26148"/>
            <a:ext cx="8095487" cy="8095487"/>
            <a:chOff x="0" y="0"/>
            <a:chExt cx="10793982" cy="10793982"/>
          </a:xfrm>
        </p:grpSpPr>
        <p:grpSp>
          <p:nvGrpSpPr>
            <p:cNvPr id="24" name="Group 24"/>
            <p:cNvGrpSpPr/>
            <p:nvPr/>
          </p:nvGrpSpPr>
          <p:grpSpPr>
            <a:xfrm rot="-7837125">
              <a:off x="3382657" y="1638685"/>
              <a:ext cx="721389" cy="721389"/>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2D941"/>
              </a:solidFill>
            </p:spPr>
            <p:txBody>
              <a:bodyPr/>
              <a:lstStyle/>
              <a:p>
                <a:endParaRPr lang="en-US"/>
              </a:p>
            </p:txBody>
          </p:sp>
          <p:sp>
            <p:nvSpPr>
              <p:cNvPr id="26" name="TextBox 26"/>
              <p:cNvSpPr txBox="1"/>
              <p:nvPr/>
            </p:nvSpPr>
            <p:spPr>
              <a:xfrm>
                <a:off x="76200" y="19050"/>
                <a:ext cx="660400" cy="717550"/>
              </a:xfrm>
              <a:prstGeom prst="rect">
                <a:avLst/>
              </a:prstGeom>
            </p:spPr>
            <p:txBody>
              <a:bodyPr lIns="50800" tIns="50800" rIns="50800" bIns="50800" rtlCol="0" anchor="ctr"/>
              <a:lstStyle/>
              <a:p>
                <a:pPr algn="ctr">
                  <a:lnSpc>
                    <a:spcPts val="3080"/>
                  </a:lnSpc>
                </a:pPr>
                <a:endParaRPr/>
              </a:p>
            </p:txBody>
          </p:sp>
        </p:grpSp>
        <p:grpSp>
          <p:nvGrpSpPr>
            <p:cNvPr id="27" name="Group 27"/>
            <p:cNvGrpSpPr/>
            <p:nvPr/>
          </p:nvGrpSpPr>
          <p:grpSpPr>
            <a:xfrm rot="-7837125">
              <a:off x="2681215" y="2431899"/>
              <a:ext cx="343765" cy="343765"/>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92D941"/>
                </a:solidFill>
                <a:prstDash val="solid"/>
                <a:miter/>
              </a:ln>
            </p:spPr>
            <p:txBody>
              <a:bodyPr/>
              <a:lstStyle/>
              <a:p>
                <a:endParaRPr lang="en-US"/>
              </a:p>
            </p:txBody>
          </p:sp>
          <p:sp>
            <p:nvSpPr>
              <p:cNvPr id="29" name="TextBox 29"/>
              <p:cNvSpPr txBox="1"/>
              <p:nvPr/>
            </p:nvSpPr>
            <p:spPr>
              <a:xfrm>
                <a:off x="76200" y="19050"/>
                <a:ext cx="660400" cy="717550"/>
              </a:xfrm>
              <a:prstGeom prst="rect">
                <a:avLst/>
              </a:prstGeom>
            </p:spPr>
            <p:txBody>
              <a:bodyPr lIns="50800" tIns="50800" rIns="50800" bIns="50800" rtlCol="0" anchor="ctr"/>
              <a:lstStyle/>
              <a:p>
                <a:pPr algn="ctr">
                  <a:lnSpc>
                    <a:spcPts val="3080"/>
                  </a:lnSpc>
                </a:pPr>
                <a:endParaRPr/>
              </a:p>
            </p:txBody>
          </p:sp>
        </p:grpSp>
        <p:grpSp>
          <p:nvGrpSpPr>
            <p:cNvPr id="30" name="Group 30"/>
            <p:cNvGrpSpPr/>
            <p:nvPr/>
          </p:nvGrpSpPr>
          <p:grpSpPr>
            <a:xfrm rot="-7837125">
              <a:off x="1569558" y="1569558"/>
              <a:ext cx="7654867" cy="7654867"/>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92D941">
                    <a:alpha val="33725"/>
                  </a:srgbClr>
                </a:solidFill>
                <a:prstDash val="solid"/>
                <a:miter/>
              </a:ln>
            </p:spPr>
            <p:txBody>
              <a:bodyPr/>
              <a:lstStyle/>
              <a:p>
                <a:endParaRPr lang="en-US"/>
              </a:p>
            </p:txBody>
          </p:sp>
          <p:sp>
            <p:nvSpPr>
              <p:cNvPr id="32" name="TextBox 32"/>
              <p:cNvSpPr txBox="1"/>
              <p:nvPr/>
            </p:nvSpPr>
            <p:spPr>
              <a:xfrm>
                <a:off x="76200" y="19050"/>
                <a:ext cx="660400" cy="717550"/>
              </a:xfrm>
              <a:prstGeom prst="rect">
                <a:avLst/>
              </a:prstGeom>
            </p:spPr>
            <p:txBody>
              <a:bodyPr lIns="100287" tIns="100287" rIns="100287" bIns="100287" rtlCol="0" anchor="ctr"/>
              <a:lstStyle/>
              <a:p>
                <a:pPr algn="ctr">
                  <a:lnSpc>
                    <a:spcPts val="3079"/>
                  </a:lnSpc>
                </a:pPr>
                <a:endParaRPr/>
              </a:p>
            </p:txBody>
          </p:sp>
        </p:grpSp>
      </p:grpSp>
      <p:grpSp>
        <p:nvGrpSpPr>
          <p:cNvPr id="33" name="Group 33"/>
          <p:cNvGrpSpPr/>
          <p:nvPr/>
        </p:nvGrpSpPr>
        <p:grpSpPr>
          <a:xfrm rot="-7837125">
            <a:off x="11535219" y="2230220"/>
            <a:ext cx="6280324" cy="6280324"/>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595DA8">
                  <a:alpha val="33725"/>
                </a:srgbClr>
              </a:solidFill>
              <a:prstDash val="solid"/>
              <a:miter/>
            </a:ln>
          </p:spPr>
          <p:txBody>
            <a:bodyPr/>
            <a:lstStyle/>
            <a:p>
              <a:endParaRPr lang="en-US"/>
            </a:p>
          </p:txBody>
        </p:sp>
        <p:sp>
          <p:nvSpPr>
            <p:cNvPr id="35" name="TextBox 35"/>
            <p:cNvSpPr txBox="1"/>
            <p:nvPr/>
          </p:nvSpPr>
          <p:spPr>
            <a:xfrm>
              <a:off x="76200" y="19050"/>
              <a:ext cx="660400" cy="717550"/>
            </a:xfrm>
            <a:prstGeom prst="rect">
              <a:avLst/>
            </a:prstGeom>
          </p:spPr>
          <p:txBody>
            <a:bodyPr lIns="64419" tIns="64419" rIns="64419" bIns="64419" rtlCol="0" anchor="ctr"/>
            <a:lstStyle/>
            <a:p>
              <a:pPr algn="ctr">
                <a:lnSpc>
                  <a:spcPts val="3079"/>
                </a:lnSpc>
              </a:pPr>
              <a:endParaRPr/>
            </a:p>
          </p:txBody>
        </p:sp>
      </p:grpSp>
      <p:sp>
        <p:nvSpPr>
          <p:cNvPr id="36" name="Freeform 36"/>
          <p:cNvSpPr/>
          <p:nvPr/>
        </p:nvSpPr>
        <p:spPr>
          <a:xfrm>
            <a:off x="-499994" y="3745037"/>
            <a:ext cx="1528694" cy="5513263"/>
          </a:xfrm>
          <a:custGeom>
            <a:avLst/>
            <a:gdLst/>
            <a:ahLst/>
            <a:cxnLst/>
            <a:rect l="l" t="t" r="r" b="b"/>
            <a:pathLst>
              <a:path w="1528694" h="5513263">
                <a:moveTo>
                  <a:pt x="0" y="0"/>
                </a:moveTo>
                <a:lnTo>
                  <a:pt x="1528694" y="0"/>
                </a:lnTo>
                <a:lnTo>
                  <a:pt x="1528694" y="5513263"/>
                </a:lnTo>
                <a:lnTo>
                  <a:pt x="0" y="5513263"/>
                </a:lnTo>
                <a:lnTo>
                  <a:pt x="0" y="0"/>
                </a:lnTo>
                <a:close/>
              </a:path>
            </a:pathLst>
          </a:custGeom>
          <a:blipFill>
            <a:blip r:embed="rId6"/>
            <a:stretch>
              <a:fillRect l="32707" r="-9285"/>
            </a:stretch>
          </a:blipFill>
        </p:spPr>
        <p:txBody>
          <a:bodyPr/>
          <a:lstStyle/>
          <a:p>
            <a:endParaRPr lang="en-US"/>
          </a:p>
        </p:txBody>
      </p:sp>
      <p:grpSp>
        <p:nvGrpSpPr>
          <p:cNvPr id="38" name="Group 38"/>
          <p:cNvGrpSpPr/>
          <p:nvPr/>
        </p:nvGrpSpPr>
        <p:grpSpPr>
          <a:xfrm>
            <a:off x="17510969" y="9542728"/>
            <a:ext cx="493458" cy="493458"/>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0F5E"/>
            </a:solidFill>
          </p:spPr>
          <p:txBody>
            <a:bodyPr/>
            <a:lstStyle/>
            <a:p>
              <a:endParaRPr lang="en-US"/>
            </a:p>
          </p:txBody>
        </p:sp>
        <p:sp>
          <p:nvSpPr>
            <p:cNvPr id="40" name="TextBox 40"/>
            <p:cNvSpPr txBox="1"/>
            <p:nvPr/>
          </p:nvSpPr>
          <p:spPr>
            <a:xfrm>
              <a:off x="76200" y="47625"/>
              <a:ext cx="660400" cy="688975"/>
            </a:xfrm>
            <a:prstGeom prst="rect">
              <a:avLst/>
            </a:prstGeom>
          </p:spPr>
          <p:txBody>
            <a:bodyPr lIns="50800" tIns="50800" rIns="50800" bIns="50800" rtlCol="0" anchor="ctr"/>
            <a:lstStyle/>
            <a:p>
              <a:pPr algn="ctr">
                <a:lnSpc>
                  <a:spcPts val="2239"/>
                </a:lnSpc>
              </a:pPr>
              <a:endParaRPr/>
            </a:p>
          </p:txBody>
        </p:sp>
      </p:grpSp>
      <p:sp>
        <p:nvSpPr>
          <p:cNvPr id="41" name="TextBox 41"/>
          <p:cNvSpPr txBox="1"/>
          <p:nvPr/>
        </p:nvSpPr>
        <p:spPr>
          <a:xfrm>
            <a:off x="17510969" y="9646582"/>
            <a:ext cx="493458" cy="257175"/>
          </a:xfrm>
          <a:prstGeom prst="rect">
            <a:avLst/>
          </a:prstGeom>
        </p:spPr>
        <p:txBody>
          <a:bodyPr lIns="0" tIns="0" rIns="0" bIns="0" rtlCol="0" anchor="t">
            <a:spAutoFit/>
          </a:bodyPr>
          <a:lstStyle/>
          <a:p>
            <a:pPr algn="ctr">
              <a:lnSpc>
                <a:spcPts val="2100"/>
              </a:lnSpc>
              <a:spcBef>
                <a:spcPct val="0"/>
              </a:spcBef>
            </a:pPr>
            <a:fld id="{23E9F30C-0C19-4D16-A937-1829894692B2}" type="slidenum">
              <a:rPr lang="en-US" sz="1500" smtClean="0">
                <a:solidFill>
                  <a:srgbClr val="FFFFFF"/>
                </a:solidFill>
                <a:latin typeface="Rubik Bold" pitchFamily="2" charset="-79"/>
                <a:ea typeface="Rubik Bold"/>
                <a:cs typeface="Rubik Bold" pitchFamily="2" charset="-79"/>
                <a:sym typeface="Rubik"/>
              </a:rPr>
              <a:t>4</a:t>
            </a:fld>
            <a:endParaRPr lang="en-US" sz="1500" dirty="0">
              <a:solidFill>
                <a:srgbClr val="FFFFFF"/>
              </a:solidFill>
              <a:latin typeface="Rubik Bold" pitchFamily="2" charset="-79"/>
              <a:ea typeface="Rubik Bold"/>
              <a:cs typeface="Rubik Bold" pitchFamily="2" charset="-79"/>
              <a:sym typeface="Rubik"/>
            </a:endParaRPr>
          </a:p>
        </p:txBody>
      </p:sp>
      <p:sp>
        <p:nvSpPr>
          <p:cNvPr id="10" name="TextBox 10"/>
          <p:cNvSpPr txBox="1"/>
          <p:nvPr/>
        </p:nvSpPr>
        <p:spPr>
          <a:xfrm>
            <a:off x="1284513" y="3643126"/>
            <a:ext cx="8275939" cy="5170646"/>
          </a:xfrm>
          <a:prstGeom prst="rect">
            <a:avLst/>
          </a:prstGeom>
        </p:spPr>
        <p:txBody>
          <a:bodyPr wrap="square" lIns="0" tIns="0" rIns="0" bIns="0" rtlCol="0" anchor="t">
            <a:spAutoFit/>
          </a:bodyPr>
          <a:lstStyle/>
          <a:p>
            <a:pPr marL="285750" indent="-285750" fontAlgn="base">
              <a:buFont typeface="Arial" panose="020B0604020202020204" pitchFamily="34" charset="0"/>
              <a:buChar char="•"/>
            </a:pPr>
            <a:r>
              <a:rPr lang="en-US" sz="2400" dirty="0">
                <a:latin typeface="Urbanist" panose="020B0A04040200000203" pitchFamily="34" charset="77"/>
                <a:ea typeface="Urbanist" panose="020B0A04040200000203" pitchFamily="34" charset="77"/>
                <a:cs typeface="Urbanist" panose="020B0A04040200000203" pitchFamily="34" charset="77"/>
              </a:rPr>
              <a:t>Have staff complete the “Introduction” segment of the in-app walkthrough as pre-work before training</a:t>
            </a:r>
          </a:p>
          <a:p>
            <a:pPr marL="285750" indent="-285750" fontAlgn="base">
              <a:buFont typeface="Arial" panose="020B0604020202020204" pitchFamily="34" charset="0"/>
              <a:buChar char="•"/>
            </a:pPr>
            <a:r>
              <a:rPr lang="en-US" sz="2400" dirty="0">
                <a:latin typeface="Urbanist" panose="020B0A04040200000203" pitchFamily="34" charset="77"/>
                <a:ea typeface="Urbanist" panose="020B0A04040200000203" pitchFamily="34" charset="77"/>
                <a:cs typeface="Urbanist" panose="020B0A04040200000203" pitchFamily="34" charset="77"/>
              </a:rPr>
              <a:t>Figure out how to frame/communicate coaching expectations to coaches &amp; leaders, then decide how Grow fits in</a:t>
            </a:r>
          </a:p>
          <a:p>
            <a:pPr marL="742950" lvl="1" indent="-285750" fontAlgn="base">
              <a:buFont typeface="Arial" panose="020B0604020202020204" pitchFamily="34" charset="0"/>
              <a:buChar char="•"/>
            </a:pPr>
            <a:r>
              <a:rPr lang="en-US" sz="2400" dirty="0">
                <a:latin typeface="Urbanist" panose="020B0A04040200000203" pitchFamily="34" charset="77"/>
                <a:ea typeface="Urbanist" panose="020B0A04040200000203" pitchFamily="34" charset="77"/>
                <a:cs typeface="Urbanist" panose="020B0A04040200000203" pitchFamily="34" charset="77"/>
              </a:rPr>
              <a:t>Examples:</a:t>
            </a:r>
            <a:endParaRPr lang="en-US" sz="3200" dirty="0">
              <a:latin typeface="Urbanist" panose="020B0A04040200000203" pitchFamily="34" charset="77"/>
              <a:ea typeface="Urbanist" panose="020B0A04040200000203" pitchFamily="34" charset="77"/>
              <a:cs typeface="Urbanist" panose="020B0A04040200000203" pitchFamily="34" charset="77"/>
            </a:endParaRPr>
          </a:p>
          <a:p>
            <a:pPr marL="1200150" lvl="2" indent="-285750" fontAlgn="base">
              <a:buFont typeface="Arial" panose="020B0604020202020204" pitchFamily="34" charset="0"/>
              <a:buChar char="•"/>
            </a:pPr>
            <a:r>
              <a:rPr lang="en-US" sz="2400" dirty="0">
                <a:latin typeface="Urbanist" panose="020B0A04040200000203" pitchFamily="34" charset="77"/>
                <a:ea typeface="Urbanist" panose="020B0A04040200000203" pitchFamily="34" charset="77"/>
                <a:cs typeface="Urbanist" panose="020B0A04040200000203" pitchFamily="34" charset="77"/>
              </a:rPr>
              <a:t>Explain expectations for frequency of observations → show frequency dash &amp; touchpoint dash</a:t>
            </a:r>
            <a:endParaRPr lang="en-US" sz="3200" dirty="0">
              <a:latin typeface="Urbanist" panose="020B0A04040200000203" pitchFamily="34" charset="77"/>
              <a:ea typeface="Urbanist" panose="020B0A04040200000203" pitchFamily="34" charset="77"/>
              <a:cs typeface="Urbanist" panose="020B0A04040200000203" pitchFamily="34" charset="77"/>
            </a:endParaRPr>
          </a:p>
          <a:p>
            <a:pPr marL="1200150" lvl="2" indent="-285750" fontAlgn="base">
              <a:buFont typeface="Arial" panose="020B0604020202020204" pitchFamily="34" charset="0"/>
              <a:buChar char="•"/>
            </a:pPr>
            <a:r>
              <a:rPr lang="en-US" sz="2400" dirty="0">
                <a:latin typeface="Urbanist" panose="020B0A04040200000203" pitchFamily="34" charset="77"/>
                <a:ea typeface="Urbanist" panose="020B0A04040200000203" pitchFamily="34" charset="77"/>
                <a:cs typeface="Urbanist" panose="020B0A04040200000203" pitchFamily="34" charset="77"/>
              </a:rPr>
              <a:t>Explain specific forms and look-</a:t>
            </a:r>
            <a:r>
              <a:rPr lang="en-US" sz="2400" dirty="0" err="1">
                <a:latin typeface="Urbanist" panose="020B0A04040200000203" pitchFamily="34" charset="77"/>
                <a:ea typeface="Urbanist" panose="020B0A04040200000203" pitchFamily="34" charset="77"/>
                <a:cs typeface="Urbanist" panose="020B0A04040200000203" pitchFamily="34" charset="77"/>
              </a:rPr>
              <a:t>fors</a:t>
            </a:r>
            <a:r>
              <a:rPr lang="en-US" sz="2400" dirty="0">
                <a:latin typeface="Urbanist" panose="020B0A04040200000203" pitchFamily="34" charset="77"/>
                <a:ea typeface="Urbanist" panose="020B0A04040200000203" pitchFamily="34" charset="77"/>
                <a:cs typeface="Urbanist" panose="020B0A04040200000203" pitchFamily="34" charset="77"/>
              </a:rPr>
              <a:t> → show those forms in Grow &amp; walk through how to complete them</a:t>
            </a:r>
            <a:endParaRPr lang="en-US" sz="3200" dirty="0">
              <a:latin typeface="Urbanist" panose="020B0A04040200000203" pitchFamily="34" charset="77"/>
              <a:ea typeface="Urbanist" panose="020B0A04040200000203" pitchFamily="34" charset="77"/>
              <a:cs typeface="Urbanist" panose="020B0A04040200000203" pitchFamily="34" charset="77"/>
            </a:endParaRPr>
          </a:p>
          <a:p>
            <a:pPr marL="285750" indent="-285750" fontAlgn="base">
              <a:buFont typeface="Arial" panose="020B0604020202020204" pitchFamily="34" charset="0"/>
              <a:buChar char="•"/>
            </a:pPr>
            <a:r>
              <a:rPr lang="en-US" sz="2400" dirty="0">
                <a:latin typeface="Urbanist" panose="020B0A04040200000203" pitchFamily="34" charset="77"/>
                <a:ea typeface="Urbanist" panose="020B0A04040200000203" pitchFamily="34" charset="77"/>
                <a:cs typeface="Urbanist" panose="020B0A04040200000203" pitchFamily="34" charset="77"/>
              </a:rPr>
              <a:t>Create a Training/Rollout Plan to break up training sessions throughout the year </a:t>
            </a:r>
            <a:r>
              <a:rPr lang="en-US" sz="2400" i="1" dirty="0">
                <a:latin typeface="Urbanist" panose="020B0A04040200000203" pitchFamily="34" charset="77"/>
                <a:ea typeface="Urbanist" panose="020B0A04040200000203" pitchFamily="34" charset="77"/>
                <a:cs typeface="Urbanist" panose="020B0A04040200000203" pitchFamily="34" charset="77"/>
              </a:rPr>
              <a:t>*See slides 10 and 11 for a template and example*</a:t>
            </a:r>
            <a:endParaRPr lang="en-US" sz="2400" dirty="0">
              <a:latin typeface="Urbanist" panose="020B0A04040200000203" pitchFamily="34" charset="77"/>
              <a:ea typeface="Urbanist" panose="020B0A04040200000203" pitchFamily="34" charset="77"/>
              <a:cs typeface="Urbanist" panose="020B0A04040200000203" pitchFamily="34" charset="77"/>
            </a:endParaRPr>
          </a:p>
        </p:txBody>
      </p:sp>
      <p:pic>
        <p:nvPicPr>
          <p:cNvPr id="47" name="Picture 46" descr="A green circle on a blue background&#10;&#10;AI-generated content may be incorrect.">
            <a:extLst>
              <a:ext uri="{FF2B5EF4-FFF2-40B4-BE49-F238E27FC236}">
                <a16:creationId xmlns:a16="http://schemas.microsoft.com/office/drawing/2014/main" id="{BED5C49D-4C69-211B-D386-59C2E60BDAD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59" y="120555"/>
            <a:ext cx="989146" cy="352257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40F5E"/>
        </a:solidFill>
        <a:effectLst/>
      </p:bgPr>
    </p:bg>
    <p:spTree>
      <p:nvGrpSpPr>
        <p:cNvPr id="1" name=""/>
        <p:cNvGrpSpPr/>
        <p:nvPr/>
      </p:nvGrpSpPr>
      <p:grpSpPr>
        <a:xfrm>
          <a:off x="0" y="0"/>
          <a:ext cx="0" cy="0"/>
          <a:chOff x="0" y="0"/>
          <a:chExt cx="0" cy="0"/>
        </a:xfrm>
      </p:grpSpPr>
      <p:sp>
        <p:nvSpPr>
          <p:cNvPr id="2" name="TextBox 2"/>
          <p:cNvSpPr txBox="1"/>
          <p:nvPr/>
        </p:nvSpPr>
        <p:spPr>
          <a:xfrm>
            <a:off x="1284514" y="1085850"/>
            <a:ext cx="14135568" cy="1744067"/>
          </a:xfrm>
          <a:prstGeom prst="rect">
            <a:avLst/>
          </a:prstGeom>
        </p:spPr>
        <p:txBody>
          <a:bodyPr wrap="square" lIns="0" tIns="0" rIns="0" bIns="0" rtlCol="0" anchor="t">
            <a:spAutoFit/>
          </a:bodyPr>
          <a:lstStyle/>
          <a:p>
            <a:pPr algn="l">
              <a:lnSpc>
                <a:spcPts val="6847"/>
              </a:lnSpc>
            </a:pPr>
            <a:r>
              <a:rPr lang="en-US" sz="6399" dirty="0">
                <a:solidFill>
                  <a:srgbClr val="FFFFFF"/>
                </a:solidFill>
                <a:latin typeface="Rubik Bold" pitchFamily="2" charset="-79"/>
                <a:ea typeface="Rubik Bold"/>
                <a:cs typeface="Rubik Bold" pitchFamily="2" charset="-79"/>
                <a:sym typeface="Rubik"/>
              </a:rPr>
              <a:t>What to communicate to staff during training</a:t>
            </a:r>
          </a:p>
        </p:txBody>
      </p:sp>
      <p:sp>
        <p:nvSpPr>
          <p:cNvPr id="17" name="Freeform 17"/>
          <p:cNvSpPr/>
          <p:nvPr/>
        </p:nvSpPr>
        <p:spPr>
          <a:xfrm>
            <a:off x="4291683" y="3272044"/>
            <a:ext cx="9942807" cy="3235932"/>
          </a:xfrm>
          <a:custGeom>
            <a:avLst/>
            <a:gdLst/>
            <a:ahLst/>
            <a:cxnLst/>
            <a:rect l="l" t="t" r="r" b="b"/>
            <a:pathLst>
              <a:path w="9942807" h="3235932">
                <a:moveTo>
                  <a:pt x="0" y="0"/>
                </a:moveTo>
                <a:lnTo>
                  <a:pt x="9942807" y="0"/>
                </a:lnTo>
                <a:lnTo>
                  <a:pt x="9942807" y="3235932"/>
                </a:lnTo>
                <a:lnTo>
                  <a:pt x="0" y="32359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8" name="Freeform 18"/>
          <p:cNvSpPr/>
          <p:nvPr/>
        </p:nvSpPr>
        <p:spPr>
          <a:xfrm rot="-10800000">
            <a:off x="0" y="4200959"/>
            <a:ext cx="2016893" cy="3410851"/>
          </a:xfrm>
          <a:custGeom>
            <a:avLst/>
            <a:gdLst/>
            <a:ahLst/>
            <a:cxnLst/>
            <a:rect l="l" t="t" r="r" b="b"/>
            <a:pathLst>
              <a:path w="2016893" h="3410851">
                <a:moveTo>
                  <a:pt x="0" y="0"/>
                </a:moveTo>
                <a:lnTo>
                  <a:pt x="2016893" y="0"/>
                </a:lnTo>
                <a:lnTo>
                  <a:pt x="2016893" y="3410850"/>
                </a:lnTo>
                <a:lnTo>
                  <a:pt x="0" y="3410850"/>
                </a:lnTo>
                <a:lnTo>
                  <a:pt x="0" y="0"/>
                </a:lnTo>
                <a:close/>
              </a:path>
            </a:pathLst>
          </a:custGeom>
          <a:blipFill>
            <a:blip r:embed="rId4"/>
            <a:stretch>
              <a:fillRect l="-288219" t="-51136" r="-291836" b="-53115"/>
            </a:stretch>
          </a:blipFill>
        </p:spPr>
        <p:txBody>
          <a:bodyPr/>
          <a:lstStyle/>
          <a:p>
            <a:endParaRPr lang="en-US"/>
          </a:p>
        </p:txBody>
      </p:sp>
      <p:sp>
        <p:nvSpPr>
          <p:cNvPr id="26" name="TextBox 26"/>
          <p:cNvSpPr txBox="1"/>
          <p:nvPr/>
        </p:nvSpPr>
        <p:spPr>
          <a:xfrm>
            <a:off x="4291683" y="7138780"/>
            <a:ext cx="2975494" cy="820738"/>
          </a:xfrm>
          <a:prstGeom prst="rect">
            <a:avLst/>
          </a:prstGeom>
        </p:spPr>
        <p:txBody>
          <a:bodyPr wrap="square" lIns="0" tIns="0" rIns="0" bIns="0" rtlCol="0" anchor="t">
            <a:spAutoFit/>
          </a:bodyPr>
          <a:lstStyle/>
          <a:p>
            <a:pPr algn="ctr">
              <a:lnSpc>
                <a:spcPts val="3191"/>
              </a:lnSpc>
            </a:pPr>
            <a:r>
              <a:rPr lang="en-US" sz="2799" dirty="0">
                <a:solidFill>
                  <a:srgbClr val="FFFFFF"/>
                </a:solidFill>
                <a:latin typeface="Urbanist Medium" panose="020B0A04040200000203" pitchFamily="34" charset="77"/>
                <a:ea typeface="Urbanist Medium" panose="020B0A04040200000203" pitchFamily="34" charset="77"/>
                <a:cs typeface="Urbanist Medium" panose="020B0A04040200000203" pitchFamily="34" charset="77"/>
                <a:sym typeface="Rubik"/>
              </a:rPr>
              <a:t>1. Which features to use</a:t>
            </a:r>
          </a:p>
        </p:txBody>
      </p:sp>
      <p:sp>
        <p:nvSpPr>
          <p:cNvPr id="27" name="TextBox 27"/>
          <p:cNvSpPr txBox="1"/>
          <p:nvPr/>
        </p:nvSpPr>
        <p:spPr>
          <a:xfrm>
            <a:off x="7784211" y="7138780"/>
            <a:ext cx="2975494" cy="820738"/>
          </a:xfrm>
          <a:prstGeom prst="rect">
            <a:avLst/>
          </a:prstGeom>
        </p:spPr>
        <p:txBody>
          <a:bodyPr wrap="square" lIns="0" tIns="0" rIns="0" bIns="0" rtlCol="0" anchor="t">
            <a:spAutoFit/>
          </a:bodyPr>
          <a:lstStyle/>
          <a:p>
            <a:pPr algn="ctr">
              <a:lnSpc>
                <a:spcPts val="3191"/>
              </a:lnSpc>
            </a:pPr>
            <a:r>
              <a:rPr lang="en-US" sz="2799" dirty="0">
                <a:solidFill>
                  <a:srgbClr val="FFFFFF"/>
                </a:solidFill>
                <a:latin typeface="Urbanist Medium" panose="020B0A04040200000203" pitchFamily="34" charset="77"/>
                <a:ea typeface="Urbanist Medium" panose="020B0A04040200000203" pitchFamily="34" charset="77"/>
                <a:cs typeface="Urbanist Medium" panose="020B0A04040200000203" pitchFamily="34" charset="77"/>
                <a:sym typeface="Rubik"/>
              </a:rPr>
              <a:t>2. How often to use each feature</a:t>
            </a:r>
          </a:p>
        </p:txBody>
      </p:sp>
      <p:sp>
        <p:nvSpPr>
          <p:cNvPr id="28" name="TextBox 28"/>
          <p:cNvSpPr txBox="1"/>
          <p:nvPr/>
        </p:nvSpPr>
        <p:spPr>
          <a:xfrm>
            <a:off x="11207494" y="7138780"/>
            <a:ext cx="3068427" cy="820738"/>
          </a:xfrm>
          <a:prstGeom prst="rect">
            <a:avLst/>
          </a:prstGeom>
        </p:spPr>
        <p:txBody>
          <a:bodyPr wrap="square" lIns="0" tIns="0" rIns="0" bIns="0" rtlCol="0" anchor="t">
            <a:spAutoFit/>
          </a:bodyPr>
          <a:lstStyle/>
          <a:p>
            <a:pPr algn="ctr">
              <a:lnSpc>
                <a:spcPts val="3191"/>
              </a:lnSpc>
            </a:pPr>
            <a:r>
              <a:rPr lang="en-US" sz="2799" dirty="0">
                <a:solidFill>
                  <a:srgbClr val="FFFFFF"/>
                </a:solidFill>
                <a:latin typeface="Urbanist Medium" panose="020B0A04040200000203" pitchFamily="34" charset="77"/>
                <a:ea typeface="Urbanist Medium" panose="020B0A04040200000203" pitchFamily="34" charset="77"/>
                <a:cs typeface="Urbanist Medium" panose="020B0A04040200000203" pitchFamily="34" charset="77"/>
                <a:sym typeface="Rubik"/>
              </a:rPr>
              <a:t>3. How success will be measured</a:t>
            </a:r>
          </a:p>
        </p:txBody>
      </p:sp>
      <p:grpSp>
        <p:nvGrpSpPr>
          <p:cNvPr id="29" name="Group 29"/>
          <p:cNvGrpSpPr/>
          <p:nvPr/>
        </p:nvGrpSpPr>
        <p:grpSpPr>
          <a:xfrm>
            <a:off x="17510968" y="9542728"/>
            <a:ext cx="493458" cy="493458"/>
            <a:chOff x="6046933" y="0"/>
            <a:chExt cx="657944" cy="657944"/>
          </a:xfrm>
        </p:grpSpPr>
        <p:grpSp>
          <p:nvGrpSpPr>
            <p:cNvPr id="30" name="Group 30"/>
            <p:cNvGrpSpPr/>
            <p:nvPr/>
          </p:nvGrpSpPr>
          <p:grpSpPr>
            <a:xfrm>
              <a:off x="6046933" y="0"/>
              <a:ext cx="657944" cy="65794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2239"/>
                  </a:lnSpc>
                </a:pPr>
                <a:endParaRPr/>
              </a:p>
            </p:txBody>
          </p:sp>
        </p:grpSp>
        <p:sp>
          <p:nvSpPr>
            <p:cNvPr id="33" name="TextBox 33"/>
            <p:cNvSpPr txBox="1"/>
            <p:nvPr/>
          </p:nvSpPr>
          <p:spPr>
            <a:xfrm>
              <a:off x="6046933" y="138472"/>
              <a:ext cx="657944" cy="342900"/>
            </a:xfrm>
            <a:prstGeom prst="rect">
              <a:avLst/>
            </a:prstGeom>
          </p:spPr>
          <p:txBody>
            <a:bodyPr lIns="0" tIns="0" rIns="0" bIns="0" rtlCol="0" anchor="t">
              <a:spAutoFit/>
            </a:bodyPr>
            <a:lstStyle/>
            <a:p>
              <a:pPr algn="ctr">
                <a:lnSpc>
                  <a:spcPts val="2100"/>
                </a:lnSpc>
                <a:spcBef>
                  <a:spcPct val="0"/>
                </a:spcBef>
              </a:pPr>
              <a:fld id="{1D606847-A890-474D-8C73-BE38D4734A33}" type="slidenum">
                <a:rPr lang="en-US" sz="1500" b="1" smtClean="0">
                  <a:solidFill>
                    <a:srgbClr val="140F5E"/>
                  </a:solidFill>
                  <a:latin typeface="Rubik Bold" pitchFamily="2" charset="-79"/>
                  <a:ea typeface="Rubik Bold"/>
                  <a:cs typeface="Rubik Bold" pitchFamily="2" charset="-79"/>
                  <a:sym typeface="Rubik"/>
                </a:rPr>
                <a:t>5</a:t>
              </a:fld>
              <a:endParaRPr lang="en-US" sz="1500" b="1" dirty="0">
                <a:solidFill>
                  <a:srgbClr val="140F5E"/>
                </a:solidFill>
                <a:latin typeface="Rubik Bold" pitchFamily="2" charset="-79"/>
                <a:ea typeface="Rubik Bold"/>
                <a:cs typeface="Rubik Bold" pitchFamily="2" charset="-79"/>
                <a:sym typeface="Rubik"/>
              </a:endParaRPr>
            </a:p>
          </p:txBody>
        </p:sp>
      </p:grpSp>
      <p:pic>
        <p:nvPicPr>
          <p:cNvPr id="41" name="Picture 40" descr="A green and black background&#10;&#10;AI-generated content may be incorrect.">
            <a:extLst>
              <a:ext uri="{FF2B5EF4-FFF2-40B4-BE49-F238E27FC236}">
                <a16:creationId xmlns:a16="http://schemas.microsoft.com/office/drawing/2014/main" id="{7141C730-372A-EF68-0D7E-E55EC761A2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368064"/>
            <a:ext cx="1120142" cy="4023368"/>
          </a:xfrm>
          <a:prstGeom prst="rect">
            <a:avLst/>
          </a:prstGeom>
        </p:spPr>
      </p:pic>
      <p:pic>
        <p:nvPicPr>
          <p:cNvPr id="43" name="Picture 42" descr="A green line on a black background&#10;&#10;AI-generated content may be incorrect.">
            <a:extLst>
              <a:ext uri="{FF2B5EF4-FFF2-40B4-BE49-F238E27FC236}">
                <a16:creationId xmlns:a16="http://schemas.microsoft.com/office/drawing/2014/main" id="{D23DC2A4-F970-48A5-ED2E-CCD39424B8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764471" y="596338"/>
            <a:ext cx="2478029" cy="4757175"/>
          </a:xfrm>
          <a:prstGeom prst="rect">
            <a:avLst/>
          </a:prstGeom>
        </p:spPr>
      </p:pic>
      <p:sp>
        <p:nvSpPr>
          <p:cNvPr id="5" name="TextBox 4">
            <a:extLst>
              <a:ext uri="{FF2B5EF4-FFF2-40B4-BE49-F238E27FC236}">
                <a16:creationId xmlns:a16="http://schemas.microsoft.com/office/drawing/2014/main" id="{428C1123-1E57-7EC2-0C91-B4B8CCB092F6}"/>
              </a:ext>
            </a:extLst>
          </p:cNvPr>
          <p:cNvSpPr txBox="1"/>
          <p:nvPr/>
        </p:nvSpPr>
        <p:spPr>
          <a:xfrm>
            <a:off x="2510837" y="8573232"/>
            <a:ext cx="13522242" cy="1938992"/>
          </a:xfrm>
          <a:prstGeom prst="rect">
            <a:avLst/>
          </a:prstGeom>
          <a:noFill/>
        </p:spPr>
        <p:txBody>
          <a:bodyPr wrap="square">
            <a:spAutoFit/>
          </a:bodyPr>
          <a:lstStyle/>
          <a:p>
            <a:pPr algn="ctr" rtl="0">
              <a:buNone/>
            </a:pPr>
            <a:r>
              <a:rPr lang="en-US" sz="2000" b="0" i="0" u="none" strike="noStrike" dirty="0">
                <a:solidFill>
                  <a:schemeClr val="bg1"/>
                </a:solidFill>
                <a:effectLst/>
                <a:latin typeface="Rubik Bold" pitchFamily="2" charset="-79"/>
                <a:ea typeface="Urbanist" panose="020B0A04040200000203" pitchFamily="34" charset="77"/>
                <a:cs typeface="Rubik Bold" pitchFamily="2" charset="-79"/>
              </a:rPr>
              <a:t>Example:</a:t>
            </a:r>
            <a:br>
              <a:rPr lang="en-US" sz="2000" b="0" dirty="0">
                <a:solidFill>
                  <a:schemeClr val="bg1"/>
                </a:solidFill>
                <a:effectLst/>
                <a:latin typeface="Rubik Bold" pitchFamily="2" charset="-79"/>
                <a:ea typeface="Urbanist" panose="020B0A04040200000203" pitchFamily="34" charset="77"/>
                <a:cs typeface="Rubik Bold" pitchFamily="2" charset="-79"/>
              </a:rPr>
            </a:br>
            <a:r>
              <a:rPr lang="en-US" sz="2000" b="0" i="0" u="none" strike="noStrike" dirty="0">
                <a:solidFill>
                  <a:schemeClr val="bg1"/>
                </a:solidFill>
                <a:effectLst/>
                <a:latin typeface="Rubik Bold" pitchFamily="2" charset="-79"/>
                <a:ea typeface="Urbanist" panose="020B0A04040200000203" pitchFamily="34" charset="77"/>
                <a:cs typeface="Rubik Bold" pitchFamily="2" charset="-79"/>
              </a:rPr>
              <a:t>“All coaches will submit one Glows &amp; Grows form each week for each of the teachers on their caseload. Compliance will be measured monthly on the Frequency Dashboard, and quality of coaching will be monitored via the Observation Text Field Report.”</a:t>
            </a:r>
            <a:endParaRPr lang="en-US" sz="2000" b="0" dirty="0">
              <a:solidFill>
                <a:schemeClr val="bg1"/>
              </a:solidFill>
              <a:effectLst/>
              <a:latin typeface="Rubik Bold" pitchFamily="2" charset="-79"/>
              <a:ea typeface="Urbanist" panose="020B0A04040200000203" pitchFamily="34" charset="77"/>
              <a:cs typeface="Rubik Bold" pitchFamily="2" charset="-79"/>
            </a:endParaRPr>
          </a:p>
          <a:p>
            <a:pPr algn="ctr">
              <a:buNone/>
            </a:pPr>
            <a:br>
              <a:rPr lang="en-US" sz="2000" dirty="0">
                <a:solidFill>
                  <a:schemeClr val="bg1"/>
                </a:solidFill>
                <a:latin typeface="Rubik Bold" pitchFamily="2" charset="-79"/>
                <a:ea typeface="Urbanist" panose="020B0A04040200000203" pitchFamily="34" charset="77"/>
                <a:cs typeface="Rubik Bold" pitchFamily="2" charset="-79"/>
              </a:rPr>
            </a:br>
            <a:endParaRPr lang="en-US" sz="2000" dirty="0">
              <a:solidFill>
                <a:schemeClr val="bg1"/>
              </a:solidFill>
              <a:latin typeface="Rubik Bold" pitchFamily="2" charset="-79"/>
              <a:ea typeface="Urbanist" panose="020B0A04040200000203" pitchFamily="34" charset="77"/>
              <a:cs typeface="Rubik Bold" pitchFamily="2" charset="-79"/>
            </a:endParaRPr>
          </a:p>
        </p:txBody>
      </p:sp>
      <p:pic>
        <p:nvPicPr>
          <p:cNvPr id="7" name="Picture 6" descr="A blue and green arrows in a circle&#10;&#10;AI-generated content may be incorrect.">
            <a:extLst>
              <a:ext uri="{FF2B5EF4-FFF2-40B4-BE49-F238E27FC236}">
                <a16:creationId xmlns:a16="http://schemas.microsoft.com/office/drawing/2014/main" id="{96D06DB1-846E-B12E-84E3-A640466D1A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39365" y="4021653"/>
            <a:ext cx="2575613" cy="1617611"/>
          </a:xfrm>
          <a:prstGeom prst="rect">
            <a:avLst/>
          </a:prstGeom>
        </p:spPr>
      </p:pic>
      <p:pic>
        <p:nvPicPr>
          <p:cNvPr id="9" name="Picture 8" descr="A magnifying glass and checklist&#10;&#10;AI-generated content may be incorrect.">
            <a:extLst>
              <a:ext uri="{FF2B5EF4-FFF2-40B4-BE49-F238E27FC236}">
                <a16:creationId xmlns:a16="http://schemas.microsoft.com/office/drawing/2014/main" id="{463DFFE1-90A7-C6AC-8DF0-98429EEB5C1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24186" y="3713424"/>
            <a:ext cx="1819137" cy="2363550"/>
          </a:xfrm>
          <a:prstGeom prst="rect">
            <a:avLst/>
          </a:prstGeom>
        </p:spPr>
      </p:pic>
      <p:pic>
        <p:nvPicPr>
          <p:cNvPr id="11" name="Picture 10" descr="A stopwatch with a check mark&#10;&#10;AI-generated content may be incorrect.">
            <a:extLst>
              <a:ext uri="{FF2B5EF4-FFF2-40B4-BE49-F238E27FC236}">
                <a16:creationId xmlns:a16="http://schemas.microsoft.com/office/drawing/2014/main" id="{28BECC6B-568A-2F44-4480-3D826529AE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53400" y="4021653"/>
            <a:ext cx="2212770" cy="161761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Freeform 3"/>
          <p:cNvSpPr/>
          <p:nvPr/>
        </p:nvSpPr>
        <p:spPr>
          <a:xfrm rot="-5400000">
            <a:off x="-2559944" y="6698357"/>
            <a:ext cx="6102331" cy="1074957"/>
          </a:xfrm>
          <a:custGeom>
            <a:avLst/>
            <a:gdLst/>
            <a:ahLst/>
            <a:cxnLst/>
            <a:rect l="l" t="t" r="r" b="b"/>
            <a:pathLst>
              <a:path w="9219101" h="8601075">
                <a:moveTo>
                  <a:pt x="0" y="0"/>
                </a:moveTo>
                <a:lnTo>
                  <a:pt x="9219101" y="0"/>
                </a:lnTo>
                <a:lnTo>
                  <a:pt x="9219101" y="8601075"/>
                </a:lnTo>
                <a:lnTo>
                  <a:pt x="0" y="8601075"/>
                </a:lnTo>
                <a:lnTo>
                  <a:pt x="0" y="0"/>
                </a:lnTo>
                <a:close/>
              </a:path>
            </a:pathLst>
          </a:custGeom>
          <a:blipFill>
            <a:blip r:embed="rId3"/>
            <a:stretch>
              <a:fillRect l="-51075" t="-987477" b="-287342"/>
            </a:stretch>
          </a:blipFill>
        </p:spPr>
        <p:txBody>
          <a:bodyPr/>
          <a:lstStyle/>
          <a:p>
            <a:endParaRPr lang="en-US"/>
          </a:p>
        </p:txBody>
      </p:sp>
      <p:sp>
        <p:nvSpPr>
          <p:cNvPr id="7" name="TextBox 7"/>
          <p:cNvSpPr txBox="1"/>
          <p:nvPr/>
        </p:nvSpPr>
        <p:spPr>
          <a:xfrm>
            <a:off x="1447800" y="508021"/>
            <a:ext cx="12018097" cy="1969514"/>
          </a:xfrm>
          <a:prstGeom prst="rect">
            <a:avLst/>
          </a:prstGeom>
        </p:spPr>
        <p:txBody>
          <a:bodyPr wrap="square" lIns="0" tIns="0" rIns="0" bIns="0" rtlCol="0" anchor="t">
            <a:spAutoFit/>
          </a:bodyPr>
          <a:lstStyle/>
          <a:p>
            <a:r>
              <a:rPr lang="en-US" sz="6399" dirty="0">
                <a:solidFill>
                  <a:srgbClr val="140F5E"/>
                </a:solidFill>
                <a:latin typeface="Rubik Bold" pitchFamily="2" charset="-79"/>
                <a:cs typeface="Rubik Bold" pitchFamily="2" charset="-79"/>
              </a:rPr>
              <a:t>Suggestions for what to walk through with staff</a:t>
            </a:r>
            <a:endParaRPr lang="en-US" sz="6399" dirty="0">
              <a:solidFill>
                <a:srgbClr val="140F5E"/>
              </a:solidFill>
              <a:latin typeface="Rubik Bold" pitchFamily="2" charset="-79"/>
              <a:ea typeface="Rubik Bold"/>
              <a:cs typeface="Rubik Bold" pitchFamily="2" charset="-79"/>
              <a:sym typeface="Rubik"/>
            </a:endParaRPr>
          </a:p>
        </p:txBody>
      </p:sp>
      <p:sp>
        <p:nvSpPr>
          <p:cNvPr id="8" name="TextBox 8"/>
          <p:cNvSpPr txBox="1"/>
          <p:nvPr/>
        </p:nvSpPr>
        <p:spPr>
          <a:xfrm>
            <a:off x="1284514" y="3637454"/>
            <a:ext cx="7484654" cy="6032421"/>
          </a:xfrm>
          <a:prstGeom prst="rect">
            <a:avLst/>
          </a:prstGeom>
        </p:spPr>
        <p:txBody>
          <a:bodyPr lIns="0" tIns="0" rIns="0" bIns="0" rtlCol="0" anchor="t">
            <a:spAutoFit/>
          </a:bodyPr>
          <a:lstStyle/>
          <a:p>
            <a:pPr marL="342900" indent="-342900" fontAlgn="base">
              <a:buFont typeface="Arial" panose="020B0604020202020204" pitchFamily="34" charset="0"/>
              <a:buChar char="•"/>
            </a:pPr>
            <a:r>
              <a:rPr lang="en-US" sz="2800" u="sng" dirty="0">
                <a:solidFill>
                  <a:schemeClr val="bg2"/>
                </a:solidFill>
                <a:latin typeface="Urbanist" panose="020B0A04040200000203" pitchFamily="34" charset="77"/>
                <a:ea typeface="Urbanist" panose="020B0A04040200000203" pitchFamily="34" charset="77"/>
                <a:cs typeface="Urbanist" panose="020B0A04040200000203" pitchFamily="34" charset="77"/>
                <a:hlinkClick r:id="rId4">
                  <a:extLst>
                    <a:ext uri="{A12FA001-AC4F-418D-AE19-62706E023703}">
                      <ahyp:hlinkClr xmlns:ahyp="http://schemas.microsoft.com/office/drawing/2018/hyperlinkcolor" val="tx"/>
                    </a:ext>
                  </a:extLst>
                </a:hlinkClick>
              </a:rPr>
              <a:t>Specific observation forms</a:t>
            </a:r>
            <a:r>
              <a:rPr lang="en-US" sz="2800" dirty="0">
                <a:solidFill>
                  <a:schemeClr val="bg2"/>
                </a:solidFill>
                <a:latin typeface="Urbanist" panose="020B0A04040200000203" pitchFamily="34" charset="77"/>
                <a:ea typeface="Urbanist" panose="020B0A04040200000203" pitchFamily="34" charset="77"/>
                <a:cs typeface="Urbanist" panose="020B0A04040200000203" pitchFamily="34" charset="77"/>
              </a:rPr>
              <a:t>: expectations about quantity and quality of evidence, details about how data will be used</a:t>
            </a:r>
          </a:p>
          <a:p>
            <a:pPr marL="342900" indent="-342900" fontAlgn="base">
              <a:buFont typeface="Arial" panose="020B0604020202020204" pitchFamily="34" charset="0"/>
              <a:buChar char="•"/>
            </a:pPr>
            <a:endParaRPr lang="en-US" sz="2800" u="sng" dirty="0">
              <a:solidFill>
                <a:schemeClr val="bg2"/>
              </a:solidFill>
              <a:latin typeface="Urbanist" panose="020B0A04040200000203" pitchFamily="34" charset="77"/>
              <a:ea typeface="Urbanist" panose="020B0A04040200000203" pitchFamily="34" charset="77"/>
              <a:cs typeface="Urbanist" panose="020B0A04040200000203" pitchFamily="34" charset="77"/>
              <a:hlinkClick r:id="rId5">
                <a:extLst>
                  <a:ext uri="{A12FA001-AC4F-418D-AE19-62706E023703}">
                    <ahyp:hlinkClr xmlns:ahyp="http://schemas.microsoft.com/office/drawing/2018/hyperlinkcolor" val="tx"/>
                  </a:ext>
                </a:extLst>
              </a:hlinkClick>
            </a:endParaRPr>
          </a:p>
          <a:p>
            <a:pPr marL="342900" indent="-342900" fontAlgn="base">
              <a:buFont typeface="Arial" panose="020B0604020202020204" pitchFamily="34" charset="0"/>
              <a:buChar char="•"/>
            </a:pPr>
            <a:r>
              <a:rPr lang="en-US" sz="2800" u="sng" dirty="0">
                <a:solidFill>
                  <a:schemeClr val="bg2"/>
                </a:solidFill>
                <a:latin typeface="Urbanist" panose="020B0A04040200000203" pitchFamily="34" charset="77"/>
                <a:ea typeface="Urbanist" panose="020B0A04040200000203" pitchFamily="34" charset="77"/>
                <a:cs typeface="Urbanist" panose="020B0A04040200000203" pitchFamily="34" charset="77"/>
                <a:hlinkClick r:id="rId5">
                  <a:extLst>
                    <a:ext uri="{A12FA001-AC4F-418D-AE19-62706E023703}">
                      <ahyp:hlinkClr xmlns:ahyp="http://schemas.microsoft.com/office/drawing/2018/hyperlinkcolor" val="tx"/>
                    </a:ext>
                  </a:extLst>
                </a:hlinkClick>
              </a:rPr>
              <a:t>Action Steps</a:t>
            </a:r>
            <a:r>
              <a:rPr lang="en-US" sz="2800" dirty="0">
                <a:solidFill>
                  <a:schemeClr val="bg2"/>
                </a:solidFill>
                <a:latin typeface="Urbanist" panose="020B0A04040200000203" pitchFamily="34" charset="77"/>
                <a:ea typeface="Urbanist" panose="020B0A04040200000203" pitchFamily="34" charset="77"/>
                <a:cs typeface="Urbanist" panose="020B0A04040200000203" pitchFamily="34" charset="77"/>
              </a:rPr>
              <a:t> and </a:t>
            </a:r>
            <a:r>
              <a:rPr lang="en-US" sz="2800" u="sng" dirty="0">
                <a:solidFill>
                  <a:schemeClr val="bg2"/>
                </a:solidFill>
                <a:latin typeface="Urbanist" panose="020B0A04040200000203" pitchFamily="34" charset="77"/>
                <a:ea typeface="Urbanist" panose="020B0A04040200000203" pitchFamily="34" charset="77"/>
                <a:cs typeface="Urbanist" panose="020B0A04040200000203" pitchFamily="34" charset="77"/>
                <a:hlinkClick r:id="rId6">
                  <a:extLst>
                    <a:ext uri="{A12FA001-AC4F-418D-AE19-62706E023703}">
                      <ahyp:hlinkClr xmlns:ahyp="http://schemas.microsoft.com/office/drawing/2018/hyperlinkcolor" val="tx"/>
                    </a:ext>
                  </a:extLst>
                </a:hlinkClick>
              </a:rPr>
              <a:t>Goals</a:t>
            </a:r>
            <a:r>
              <a:rPr lang="en-US" sz="2800" dirty="0">
                <a:solidFill>
                  <a:schemeClr val="bg2"/>
                </a:solidFill>
                <a:latin typeface="Urbanist" panose="020B0A04040200000203" pitchFamily="34" charset="77"/>
                <a:ea typeface="Urbanist" panose="020B0A04040200000203" pitchFamily="34" charset="77"/>
                <a:cs typeface="Urbanist" panose="020B0A04040200000203" pitchFamily="34" charset="77"/>
              </a:rPr>
              <a:t>: expectations around quality, frequency, turnaround to mastery, etc.</a:t>
            </a:r>
          </a:p>
          <a:p>
            <a:pPr marL="342900" indent="-342900" fontAlgn="base">
              <a:buFont typeface="Arial" panose="020B0604020202020204" pitchFamily="34" charset="0"/>
              <a:buChar char="•"/>
            </a:pPr>
            <a:endParaRPr lang="en-US" sz="2800" u="sng" dirty="0">
              <a:solidFill>
                <a:schemeClr val="bg2"/>
              </a:solidFill>
              <a:latin typeface="Urbanist" panose="020B0A04040200000203" pitchFamily="34" charset="77"/>
              <a:ea typeface="Urbanist" panose="020B0A04040200000203" pitchFamily="34" charset="77"/>
              <a:cs typeface="Urbanist" panose="020B0A04040200000203" pitchFamily="34" charset="77"/>
              <a:hlinkClick r:id="rId7">
                <a:extLst>
                  <a:ext uri="{A12FA001-AC4F-418D-AE19-62706E023703}">
                    <ahyp:hlinkClr xmlns:ahyp="http://schemas.microsoft.com/office/drawing/2018/hyperlinkcolor" val="tx"/>
                  </a:ext>
                </a:extLst>
              </a:hlinkClick>
            </a:endParaRPr>
          </a:p>
          <a:p>
            <a:pPr marL="342900" indent="-342900" fontAlgn="base">
              <a:buFont typeface="Arial" panose="020B0604020202020204" pitchFamily="34" charset="0"/>
              <a:buChar char="•"/>
            </a:pPr>
            <a:r>
              <a:rPr lang="en-US" sz="2800" u="sng" dirty="0">
                <a:solidFill>
                  <a:schemeClr val="bg2"/>
                </a:solidFill>
                <a:latin typeface="Urbanist" panose="020B0A04040200000203" pitchFamily="34" charset="77"/>
                <a:ea typeface="Urbanist" panose="020B0A04040200000203" pitchFamily="34" charset="77"/>
                <a:cs typeface="Urbanist" panose="020B0A04040200000203" pitchFamily="34" charset="77"/>
                <a:hlinkClick r:id="rId7">
                  <a:extLst>
                    <a:ext uri="{A12FA001-AC4F-418D-AE19-62706E023703}">
                      <ahyp:hlinkClr xmlns:ahyp="http://schemas.microsoft.com/office/drawing/2018/hyperlinkcolor" val="tx"/>
                    </a:ext>
                  </a:extLst>
                </a:hlinkClick>
              </a:rPr>
              <a:t>Quick Feedback</a:t>
            </a:r>
            <a:r>
              <a:rPr lang="en-US" sz="2800" dirty="0">
                <a:solidFill>
                  <a:schemeClr val="bg2"/>
                </a:solidFill>
                <a:latin typeface="Urbanist" panose="020B0A04040200000203" pitchFamily="34" charset="77"/>
                <a:ea typeface="Urbanist" panose="020B0A04040200000203" pitchFamily="34" charset="77"/>
                <a:cs typeface="Urbanist" panose="020B0A04040200000203" pitchFamily="34" charset="77"/>
              </a:rPr>
              <a:t>: expectations around frequency, when to use, who to share with, etc.</a:t>
            </a:r>
          </a:p>
          <a:p>
            <a:pPr marL="342900" indent="-342900" fontAlgn="base">
              <a:buFont typeface="Arial" panose="020B0604020202020204" pitchFamily="34" charset="0"/>
              <a:buChar char="•"/>
            </a:pPr>
            <a:endParaRPr lang="en-US" sz="2800" u="sng" dirty="0">
              <a:solidFill>
                <a:schemeClr val="bg2"/>
              </a:solidFill>
              <a:latin typeface="Urbanist" panose="020B0A04040200000203" pitchFamily="34" charset="77"/>
              <a:ea typeface="Urbanist" panose="020B0A04040200000203" pitchFamily="34" charset="77"/>
              <a:cs typeface="Urbanist" panose="020B0A04040200000203" pitchFamily="34" charset="77"/>
              <a:hlinkClick r:id="rId8">
                <a:extLst>
                  <a:ext uri="{A12FA001-AC4F-418D-AE19-62706E023703}">
                    <ahyp:hlinkClr xmlns:ahyp="http://schemas.microsoft.com/office/drawing/2018/hyperlinkcolor" val="tx"/>
                  </a:ext>
                </a:extLst>
              </a:hlinkClick>
            </a:endParaRPr>
          </a:p>
          <a:p>
            <a:pPr marL="342900" indent="-342900" fontAlgn="base">
              <a:buFont typeface="Arial" panose="020B0604020202020204" pitchFamily="34" charset="0"/>
              <a:buChar char="•"/>
            </a:pPr>
            <a:r>
              <a:rPr lang="en-US" sz="2800" u="sng" dirty="0">
                <a:solidFill>
                  <a:schemeClr val="bg2"/>
                </a:solidFill>
                <a:latin typeface="Urbanist" panose="020B0A04040200000203" pitchFamily="34" charset="77"/>
                <a:ea typeface="Urbanist" panose="020B0A04040200000203" pitchFamily="34" charset="77"/>
                <a:cs typeface="Urbanist" panose="020B0A04040200000203" pitchFamily="34" charset="77"/>
                <a:hlinkClick r:id="rId8">
                  <a:extLst>
                    <a:ext uri="{A12FA001-AC4F-418D-AE19-62706E023703}">
                      <ahyp:hlinkClr xmlns:ahyp="http://schemas.microsoft.com/office/drawing/2018/hyperlinkcolor" val="tx"/>
                    </a:ext>
                  </a:extLst>
                </a:hlinkClick>
              </a:rPr>
              <a:t>Meetings:</a:t>
            </a:r>
            <a:r>
              <a:rPr lang="en-US" sz="2800" dirty="0">
                <a:solidFill>
                  <a:schemeClr val="bg2"/>
                </a:solidFill>
                <a:latin typeface="Urbanist" panose="020B0A04040200000203" pitchFamily="34" charset="77"/>
                <a:ea typeface="Urbanist" panose="020B0A04040200000203" pitchFamily="34" charset="77"/>
                <a:cs typeface="Urbanist" panose="020B0A04040200000203" pitchFamily="34" charset="77"/>
              </a:rPr>
              <a:t> expectations for frequency, type, quality &amp; quantity of meeting notes</a:t>
            </a:r>
            <a:endParaRPr lang="en-US" sz="2800" spc="26" dirty="0">
              <a:solidFill>
                <a:schemeClr val="bg2"/>
              </a:solidFill>
              <a:latin typeface="Urbanist" panose="020B0A04040200000203" pitchFamily="34" charset="77"/>
              <a:ea typeface="Urbanist" panose="020B0A04040200000203" pitchFamily="34" charset="77"/>
              <a:cs typeface="Urbanist" panose="020B0A04040200000203" pitchFamily="34" charset="77"/>
              <a:sym typeface="Rubik"/>
            </a:endParaRPr>
          </a:p>
        </p:txBody>
      </p:sp>
      <p:sp>
        <p:nvSpPr>
          <p:cNvPr id="9" name="TextBox 9"/>
          <p:cNvSpPr txBox="1"/>
          <p:nvPr/>
        </p:nvSpPr>
        <p:spPr>
          <a:xfrm>
            <a:off x="1447799" y="2379748"/>
            <a:ext cx="10791377" cy="575157"/>
          </a:xfrm>
          <a:prstGeom prst="rect">
            <a:avLst/>
          </a:prstGeom>
        </p:spPr>
        <p:txBody>
          <a:bodyPr wrap="square" lIns="0" tIns="0" rIns="0" bIns="0" rtlCol="0" anchor="t">
            <a:spAutoFit/>
          </a:bodyPr>
          <a:lstStyle/>
          <a:p>
            <a:pPr>
              <a:lnSpc>
                <a:spcPts val="4948"/>
              </a:lnSpc>
            </a:pPr>
            <a:r>
              <a:rPr lang="en-US" sz="2800" dirty="0">
                <a:latin typeface="Rubik Medium" pitchFamily="2" charset="-79"/>
                <a:cs typeface="Rubik Medium" pitchFamily="2" charset="-79"/>
              </a:rPr>
              <a:t>Help materials are linked for reference</a:t>
            </a:r>
            <a:endParaRPr lang="en-US" sz="2800" dirty="0">
              <a:solidFill>
                <a:srgbClr val="140F5E"/>
              </a:solidFill>
              <a:latin typeface="Rubik Medium" pitchFamily="2" charset="-79"/>
              <a:ea typeface="Rubik Bold"/>
              <a:cs typeface="Rubik Medium" pitchFamily="2" charset="-79"/>
              <a:sym typeface="Rubik"/>
            </a:endParaRPr>
          </a:p>
        </p:txBody>
      </p:sp>
      <p:pic>
        <p:nvPicPr>
          <p:cNvPr id="47" name="Picture 46" descr="A green circle and blue lines&#10;&#10;AI-generated content may be incorrect.">
            <a:extLst>
              <a:ext uri="{FF2B5EF4-FFF2-40B4-BE49-F238E27FC236}">
                <a16:creationId xmlns:a16="http://schemas.microsoft.com/office/drawing/2014/main" id="{A4887BA2-6DFE-8091-D69B-F04B34AF91A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797722" y="0"/>
            <a:ext cx="4478283" cy="4901194"/>
          </a:xfrm>
          <a:prstGeom prst="rect">
            <a:avLst/>
          </a:prstGeom>
        </p:spPr>
      </p:pic>
      <p:sp>
        <p:nvSpPr>
          <p:cNvPr id="33" name="TextBox 33"/>
          <p:cNvSpPr txBox="1"/>
          <p:nvPr/>
        </p:nvSpPr>
        <p:spPr>
          <a:xfrm>
            <a:off x="9232809" y="3637454"/>
            <a:ext cx="7484654" cy="5601533"/>
          </a:xfrm>
          <a:prstGeom prst="rect">
            <a:avLst/>
          </a:prstGeom>
        </p:spPr>
        <p:txBody>
          <a:bodyPr lIns="0" tIns="0" rIns="0" bIns="0" rtlCol="0" anchor="t">
            <a:spAutoFit/>
          </a:bodyPr>
          <a:lstStyle/>
          <a:p>
            <a:pPr marL="342900" indent="-342900" fontAlgn="base">
              <a:buFont typeface="Arial" panose="020B0604020202020204" pitchFamily="34" charset="0"/>
              <a:buChar char="•"/>
            </a:pPr>
            <a:r>
              <a:rPr lang="en-US" sz="2800" u="sng" dirty="0">
                <a:solidFill>
                  <a:schemeClr val="bg2"/>
                </a:solidFill>
                <a:latin typeface="Urbanist" panose="020B0A04040200000203" pitchFamily="34" charset="77"/>
                <a:ea typeface="Urbanist" panose="020B0A04040200000203" pitchFamily="34" charset="77"/>
                <a:cs typeface="Urbanist" panose="020B0A04040200000203" pitchFamily="34" charset="77"/>
                <a:hlinkClick r:id="rId10">
                  <a:extLst>
                    <a:ext uri="{A12FA001-AC4F-418D-AE19-62706E023703}">
                      <ahyp:hlinkClr xmlns:ahyp="http://schemas.microsoft.com/office/drawing/2018/hyperlinkcolor" val="tx"/>
                    </a:ext>
                  </a:extLst>
                </a:hlinkClick>
              </a:rPr>
              <a:t>Calendar Integration</a:t>
            </a:r>
            <a:r>
              <a:rPr lang="en-US" sz="2800" dirty="0">
                <a:solidFill>
                  <a:schemeClr val="bg2"/>
                </a:solidFill>
                <a:latin typeface="Urbanist" panose="020B0A04040200000203" pitchFamily="34" charset="77"/>
                <a:ea typeface="Urbanist" panose="020B0A04040200000203" pitchFamily="34" charset="77"/>
                <a:cs typeface="Urbanist" panose="020B0A04040200000203" pitchFamily="34" charset="77"/>
              </a:rPr>
              <a:t>: expectations for scheduling observations, meetings, and other events</a:t>
            </a:r>
          </a:p>
          <a:p>
            <a:pPr marL="342900" indent="-342900" fontAlgn="base">
              <a:buFont typeface="Arial" panose="020B0604020202020204" pitchFamily="34" charset="0"/>
              <a:buChar char="•"/>
            </a:pPr>
            <a:endParaRPr lang="en-US" sz="2800" dirty="0">
              <a:solidFill>
                <a:schemeClr val="bg2"/>
              </a:solidFill>
              <a:latin typeface="Urbanist" panose="020B0A04040200000203" pitchFamily="34" charset="77"/>
              <a:ea typeface="Urbanist" panose="020B0A04040200000203" pitchFamily="34" charset="77"/>
              <a:cs typeface="Urbanist" panose="020B0A04040200000203" pitchFamily="34" charset="77"/>
            </a:endParaRPr>
          </a:p>
          <a:p>
            <a:pPr marL="342900" indent="-342900" fontAlgn="base">
              <a:buFont typeface="Arial" panose="020B0604020202020204" pitchFamily="34" charset="0"/>
              <a:buChar char="•"/>
            </a:pPr>
            <a:r>
              <a:rPr lang="en-US" sz="2800" u="sng" dirty="0">
                <a:solidFill>
                  <a:schemeClr val="bg2"/>
                </a:solidFill>
                <a:latin typeface="Urbanist" panose="020B0A04040200000203" pitchFamily="34" charset="77"/>
                <a:ea typeface="Urbanist" panose="020B0A04040200000203" pitchFamily="34" charset="77"/>
                <a:cs typeface="Urbanist" panose="020B0A04040200000203" pitchFamily="34" charset="77"/>
                <a:hlinkClick r:id="rId11">
                  <a:extLst>
                    <a:ext uri="{A12FA001-AC4F-418D-AE19-62706E023703}">
                      <ahyp:hlinkClr xmlns:ahyp="http://schemas.microsoft.com/office/drawing/2018/hyperlinkcolor" val="tx"/>
                    </a:ext>
                  </a:extLst>
                </a:hlinkClick>
              </a:rPr>
              <a:t>Finding data</a:t>
            </a:r>
            <a:r>
              <a:rPr lang="en-US" sz="2800" dirty="0">
                <a:solidFill>
                  <a:schemeClr val="bg2"/>
                </a:solidFill>
                <a:latin typeface="Urbanist" panose="020B0A04040200000203" pitchFamily="34" charset="77"/>
                <a:ea typeface="Urbanist" panose="020B0A04040200000203" pitchFamily="34" charset="77"/>
                <a:cs typeface="Urbanist" panose="020B0A04040200000203" pitchFamily="34" charset="77"/>
              </a:rPr>
              <a:t>: how to find specific coaching touchpoints, plus using the </a:t>
            </a:r>
            <a:r>
              <a:rPr lang="en-US" sz="2800" u="sng" dirty="0">
                <a:solidFill>
                  <a:schemeClr val="bg2"/>
                </a:solidFill>
                <a:latin typeface="Urbanist" panose="020B0A04040200000203" pitchFamily="34" charset="77"/>
                <a:ea typeface="Urbanist" panose="020B0A04040200000203" pitchFamily="34" charset="77"/>
                <a:cs typeface="Urbanist" panose="020B0A04040200000203" pitchFamily="34" charset="77"/>
                <a:hlinkClick r:id="rId12">
                  <a:extLst>
                    <a:ext uri="{A12FA001-AC4F-418D-AE19-62706E023703}">
                      <ahyp:hlinkClr xmlns:ahyp="http://schemas.microsoft.com/office/drawing/2018/hyperlinkcolor" val="tx"/>
                    </a:ext>
                  </a:extLst>
                </a:hlinkClick>
              </a:rPr>
              <a:t>touchpoint dash</a:t>
            </a:r>
            <a:r>
              <a:rPr lang="en-US" sz="2800" dirty="0">
                <a:solidFill>
                  <a:schemeClr val="bg2"/>
                </a:solidFill>
                <a:latin typeface="Urbanist" panose="020B0A04040200000203" pitchFamily="34" charset="77"/>
                <a:ea typeface="Urbanist" panose="020B0A04040200000203" pitchFamily="34" charset="77"/>
                <a:cs typeface="Urbanist" panose="020B0A04040200000203" pitchFamily="34" charset="77"/>
              </a:rPr>
              <a:t> to monitor frequency of feedback; </a:t>
            </a:r>
            <a:r>
              <a:rPr lang="en-US" sz="2800" u="sng" dirty="0">
                <a:solidFill>
                  <a:schemeClr val="bg2"/>
                </a:solidFill>
                <a:latin typeface="Urbanist" panose="020B0A04040200000203" pitchFamily="34" charset="77"/>
                <a:ea typeface="Urbanist" panose="020B0A04040200000203" pitchFamily="34" charset="77"/>
                <a:cs typeface="Urbanist" panose="020B0A04040200000203" pitchFamily="34" charset="77"/>
                <a:hlinkClick r:id="rId13">
                  <a:extLst>
                    <a:ext uri="{A12FA001-AC4F-418D-AE19-62706E023703}">
                      <ahyp:hlinkClr xmlns:ahyp="http://schemas.microsoft.com/office/drawing/2018/hyperlinkcolor" val="tx"/>
                    </a:ext>
                  </a:extLst>
                </a:hlinkClick>
              </a:rPr>
              <a:t>other reporting</a:t>
            </a:r>
            <a:r>
              <a:rPr lang="en-US" sz="2800" dirty="0">
                <a:solidFill>
                  <a:schemeClr val="bg2"/>
                </a:solidFill>
                <a:latin typeface="Urbanist" panose="020B0A04040200000203" pitchFamily="34" charset="77"/>
                <a:ea typeface="Urbanist" panose="020B0A04040200000203" pitchFamily="34" charset="77"/>
                <a:cs typeface="Urbanist" panose="020B0A04040200000203" pitchFamily="34" charset="77"/>
              </a:rPr>
              <a:t> based on which analysis coaches/leaders should be doing</a:t>
            </a:r>
          </a:p>
          <a:p>
            <a:pPr marL="342900" indent="-342900" fontAlgn="base">
              <a:buFont typeface="Arial" panose="020B0604020202020204" pitchFamily="34" charset="0"/>
              <a:buChar char="•"/>
            </a:pPr>
            <a:endParaRPr lang="en-US" sz="2800" u="sng" dirty="0">
              <a:solidFill>
                <a:schemeClr val="bg2"/>
              </a:solidFill>
              <a:latin typeface="Urbanist" panose="020B0A04040200000203" pitchFamily="34" charset="77"/>
              <a:ea typeface="Urbanist" panose="020B0A04040200000203" pitchFamily="34" charset="77"/>
              <a:cs typeface="Urbanist" panose="020B0A04040200000203" pitchFamily="34" charset="77"/>
              <a:hlinkClick r:id="rId14">
                <a:extLst>
                  <a:ext uri="{A12FA001-AC4F-418D-AE19-62706E023703}">
                    <ahyp:hlinkClr xmlns:ahyp="http://schemas.microsoft.com/office/drawing/2018/hyperlinkcolor" val="tx"/>
                  </a:ext>
                </a:extLst>
              </a:hlinkClick>
            </a:endParaRPr>
          </a:p>
          <a:p>
            <a:pPr marL="342900" indent="-342900" fontAlgn="base">
              <a:buFont typeface="Arial" panose="020B0604020202020204" pitchFamily="34" charset="0"/>
              <a:buChar char="•"/>
            </a:pPr>
            <a:r>
              <a:rPr lang="en-US" sz="2800" u="sng" dirty="0">
                <a:solidFill>
                  <a:schemeClr val="bg2"/>
                </a:solidFill>
                <a:latin typeface="Urbanist" panose="020B0A04040200000203" pitchFamily="34" charset="77"/>
                <a:ea typeface="Urbanist" panose="020B0A04040200000203" pitchFamily="34" charset="77"/>
                <a:cs typeface="Urbanist" panose="020B0A04040200000203" pitchFamily="34" charset="77"/>
                <a:hlinkClick r:id="rId14">
                  <a:extLst>
                    <a:ext uri="{A12FA001-AC4F-418D-AE19-62706E023703}">
                      <ahyp:hlinkClr xmlns:ahyp="http://schemas.microsoft.com/office/drawing/2018/hyperlinkcolor" val="tx"/>
                    </a:ext>
                  </a:extLst>
                </a:hlinkClick>
              </a:rPr>
              <a:t>Video Coaching</a:t>
            </a:r>
            <a:r>
              <a:rPr lang="en-US" sz="2800" dirty="0">
                <a:solidFill>
                  <a:schemeClr val="bg2"/>
                </a:solidFill>
                <a:latin typeface="Urbanist" panose="020B0A04040200000203" pitchFamily="34" charset="77"/>
                <a:ea typeface="Urbanist" panose="020B0A04040200000203" pitchFamily="34" charset="77"/>
                <a:cs typeface="Urbanist" panose="020B0A04040200000203" pitchFamily="34" charset="77"/>
              </a:rPr>
              <a:t>: expectations about frequency of video upload, quality of video notes, who video will be shared with, etc.</a:t>
            </a:r>
          </a:p>
        </p:txBody>
      </p:sp>
      <p:sp>
        <p:nvSpPr>
          <p:cNvPr id="34" name="AutoShape 34"/>
          <p:cNvSpPr/>
          <p:nvPr/>
        </p:nvSpPr>
        <p:spPr>
          <a:xfrm flipV="1">
            <a:off x="8956584" y="3571073"/>
            <a:ext cx="0" cy="5223149"/>
          </a:xfrm>
          <a:prstGeom prst="line">
            <a:avLst/>
          </a:prstGeom>
          <a:ln w="38100" cap="flat">
            <a:solidFill>
              <a:srgbClr val="140F5E">
                <a:alpha val="16863"/>
              </a:srgbClr>
            </a:solidFill>
            <a:prstDash val="sysDot"/>
            <a:headEnd type="none" w="sm" len="sm"/>
            <a:tailEnd type="none" w="sm" len="sm"/>
          </a:ln>
        </p:spPr>
        <p:txBody>
          <a:bodyPr/>
          <a:lstStyle/>
          <a:p>
            <a:endParaRPr lang="en-US"/>
          </a:p>
        </p:txBody>
      </p:sp>
      <p:grpSp>
        <p:nvGrpSpPr>
          <p:cNvPr id="36" name="Group 36"/>
          <p:cNvGrpSpPr/>
          <p:nvPr/>
        </p:nvGrpSpPr>
        <p:grpSpPr>
          <a:xfrm>
            <a:off x="17510969" y="9542728"/>
            <a:ext cx="493458" cy="493458"/>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0F5E"/>
            </a:solidFill>
          </p:spPr>
          <p:txBody>
            <a:bodyPr/>
            <a:lstStyle/>
            <a:p>
              <a:endParaRPr lang="en-US"/>
            </a:p>
          </p:txBody>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239"/>
                </a:lnSpc>
              </a:pPr>
              <a:endParaRPr/>
            </a:p>
          </p:txBody>
        </p:sp>
      </p:grpSp>
      <p:sp>
        <p:nvSpPr>
          <p:cNvPr id="39" name="TextBox 39"/>
          <p:cNvSpPr txBox="1"/>
          <p:nvPr/>
        </p:nvSpPr>
        <p:spPr>
          <a:xfrm>
            <a:off x="17510969" y="9646582"/>
            <a:ext cx="493458" cy="257175"/>
          </a:xfrm>
          <a:prstGeom prst="rect">
            <a:avLst/>
          </a:prstGeom>
        </p:spPr>
        <p:txBody>
          <a:bodyPr lIns="0" tIns="0" rIns="0" bIns="0" rtlCol="0" anchor="t">
            <a:spAutoFit/>
          </a:bodyPr>
          <a:lstStyle/>
          <a:p>
            <a:pPr algn="ctr">
              <a:lnSpc>
                <a:spcPts val="2100"/>
              </a:lnSpc>
              <a:spcBef>
                <a:spcPct val="0"/>
              </a:spcBef>
            </a:pPr>
            <a:fld id="{5139320A-EEF4-4FBC-B14C-B74DC272D6F6}" type="slidenum">
              <a:rPr lang="en-US" sz="1500" smtClean="0">
                <a:solidFill>
                  <a:srgbClr val="FFFFFF"/>
                </a:solidFill>
                <a:latin typeface="Rubik Bold" pitchFamily="2" charset="-79"/>
                <a:ea typeface="Rubik Bold"/>
                <a:cs typeface="Rubik Bold" pitchFamily="2" charset="-79"/>
                <a:sym typeface="Rubik"/>
              </a:rPr>
              <a:t>6</a:t>
            </a:fld>
            <a:endParaRPr lang="en-US" sz="1500" dirty="0">
              <a:solidFill>
                <a:srgbClr val="FFFFFF"/>
              </a:solidFill>
              <a:latin typeface="Rubik Bold" pitchFamily="2" charset="-79"/>
              <a:ea typeface="Rubik Bold"/>
              <a:cs typeface="Rubik Bold" pitchFamily="2" charset="-79"/>
              <a:sym typeface="Rubik"/>
            </a:endParaRPr>
          </a:p>
        </p:txBody>
      </p:sp>
      <p:pic>
        <p:nvPicPr>
          <p:cNvPr id="45" name="Picture 44" descr="A green circle on a blue background&#10;&#10;AI-generated content may be incorrect.">
            <a:extLst>
              <a:ext uri="{FF2B5EF4-FFF2-40B4-BE49-F238E27FC236}">
                <a16:creationId xmlns:a16="http://schemas.microsoft.com/office/drawing/2014/main" id="{0A7DDA56-474D-C33F-7A3F-BAF4ED426F3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995" y="265462"/>
            <a:ext cx="1120142" cy="398907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7568680" y="0"/>
            <a:ext cx="11069779" cy="10287000"/>
          </a:xfrm>
          <a:prstGeom prst="rect">
            <a:avLst/>
          </a:prstGeom>
          <a:solidFill>
            <a:srgbClr val="140F5E"/>
          </a:solidFill>
        </p:spPr>
        <p:txBody>
          <a:bodyPr/>
          <a:lstStyle/>
          <a:p>
            <a:endParaRPr lang="en-US"/>
          </a:p>
        </p:txBody>
      </p:sp>
      <p:pic>
        <p:nvPicPr>
          <p:cNvPr id="30" name="Picture 29" descr="A blue planet with a green circle&#10;&#10;AI-generated content may be incorrect.">
            <a:extLst>
              <a:ext uri="{FF2B5EF4-FFF2-40B4-BE49-F238E27FC236}">
                <a16:creationId xmlns:a16="http://schemas.microsoft.com/office/drawing/2014/main" id="{8D13054E-5CFA-0766-774D-4CB45C9F45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0771" y="0"/>
            <a:ext cx="6647688" cy="10287000"/>
          </a:xfrm>
          <a:prstGeom prst="rect">
            <a:avLst/>
          </a:prstGeom>
        </p:spPr>
      </p:pic>
      <p:sp>
        <p:nvSpPr>
          <p:cNvPr id="4" name="TextBox 4"/>
          <p:cNvSpPr txBox="1"/>
          <p:nvPr/>
        </p:nvSpPr>
        <p:spPr>
          <a:xfrm>
            <a:off x="9776339" y="1364959"/>
            <a:ext cx="8511661" cy="1744067"/>
          </a:xfrm>
          <a:prstGeom prst="rect">
            <a:avLst/>
          </a:prstGeom>
        </p:spPr>
        <p:txBody>
          <a:bodyPr lIns="0" tIns="0" rIns="0" bIns="0" rtlCol="0" anchor="t">
            <a:spAutoFit/>
          </a:bodyPr>
          <a:lstStyle/>
          <a:p>
            <a:pPr algn="l">
              <a:lnSpc>
                <a:spcPts val="6847"/>
              </a:lnSpc>
            </a:pPr>
            <a:r>
              <a:rPr lang="en-US" sz="6399" dirty="0">
                <a:solidFill>
                  <a:srgbClr val="FFFFFF"/>
                </a:solidFill>
                <a:latin typeface="Rubik Bold" pitchFamily="2" charset="-79"/>
                <a:ea typeface="Rubik Bold"/>
                <a:cs typeface="Rubik Bold" pitchFamily="2" charset="-79"/>
                <a:sym typeface="Rubik"/>
              </a:rPr>
              <a:t>Additional Help Materials</a:t>
            </a:r>
          </a:p>
        </p:txBody>
      </p:sp>
      <p:grpSp>
        <p:nvGrpSpPr>
          <p:cNvPr id="16" name="Group 16"/>
          <p:cNvGrpSpPr/>
          <p:nvPr/>
        </p:nvGrpSpPr>
        <p:grpSpPr>
          <a:xfrm>
            <a:off x="1028700" y="1630602"/>
            <a:ext cx="7065645" cy="7065645"/>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12085" r="-37914"/>
              </a:stretch>
            </a:blipFill>
          </p:spPr>
          <p:txBody>
            <a:bodyPr/>
            <a:lstStyle/>
            <a:p>
              <a:endParaRPr lang="en-US"/>
            </a:p>
          </p:txBody>
        </p:sp>
      </p:grpSp>
      <p:sp>
        <p:nvSpPr>
          <p:cNvPr id="18" name="Freeform 18"/>
          <p:cNvSpPr/>
          <p:nvPr/>
        </p:nvSpPr>
        <p:spPr>
          <a:xfrm rot="-5400000">
            <a:off x="-3132539" y="4008841"/>
            <a:ext cx="8304818" cy="2344536"/>
          </a:xfrm>
          <a:custGeom>
            <a:avLst/>
            <a:gdLst/>
            <a:ahLst/>
            <a:cxnLst/>
            <a:rect l="l" t="t" r="r" b="b"/>
            <a:pathLst>
              <a:path w="8229600" h="2326874">
                <a:moveTo>
                  <a:pt x="0" y="0"/>
                </a:moveTo>
                <a:lnTo>
                  <a:pt x="8229600" y="0"/>
                </a:lnTo>
                <a:lnTo>
                  <a:pt x="8229600" y="2326874"/>
                </a:lnTo>
                <a:lnTo>
                  <a:pt x="0" y="2326874"/>
                </a:lnTo>
                <a:lnTo>
                  <a:pt x="0" y="0"/>
                </a:lnTo>
                <a:close/>
              </a:path>
            </a:pathLst>
          </a:custGeom>
          <a:blipFill>
            <a:blip r:embed="rId4"/>
            <a:stretch>
              <a:fillRect l="-28117" t="-509879" r="-1" b="-161146"/>
            </a:stretch>
          </a:blipFill>
        </p:spPr>
        <p:txBody>
          <a:bodyPr/>
          <a:lstStyle/>
          <a:p>
            <a:endParaRPr lang="en-US"/>
          </a:p>
        </p:txBody>
      </p:sp>
      <p:sp>
        <p:nvSpPr>
          <p:cNvPr id="19" name="TextBox 19"/>
          <p:cNvSpPr txBox="1"/>
          <p:nvPr/>
        </p:nvSpPr>
        <p:spPr>
          <a:xfrm>
            <a:off x="9601208" y="3995516"/>
            <a:ext cx="8839181" cy="4914807"/>
          </a:xfrm>
          <a:prstGeom prst="rect">
            <a:avLst/>
          </a:prstGeom>
        </p:spPr>
        <p:txBody>
          <a:bodyPr wrap="square" lIns="0" tIns="0" rIns="0" bIns="0" rtlCol="0" anchor="t">
            <a:spAutoFit/>
          </a:bodyPr>
          <a:lstStyle/>
          <a:p>
            <a:pPr marL="737871" lvl="1" indent="-457200" algn="l">
              <a:lnSpc>
                <a:spcPts val="3510"/>
              </a:lnSpc>
              <a:buFont typeface="Arial" panose="020B0604020202020204" pitchFamily="34" charset="0"/>
              <a:buChar char="•"/>
            </a:pPr>
            <a:r>
              <a:rPr lang="en-US" sz="2800" dirty="0">
                <a:solidFill>
                  <a:schemeClr val="bg1"/>
                </a:solidFill>
                <a:latin typeface="Urbanist" panose="020B0A04040200000203" pitchFamily="34" charset="77"/>
                <a:ea typeface="Urbanist" panose="020B0A04040200000203" pitchFamily="34" charset="77"/>
                <a:cs typeface="Urbanist" panose="020B0A04040200000203" pitchFamily="34" charset="77"/>
              </a:rPr>
              <a:t>Our </a:t>
            </a:r>
            <a:r>
              <a:rPr lang="en-US" sz="2800" u="sng" dirty="0">
                <a:solidFill>
                  <a:schemeClr val="bg1"/>
                </a:solidFill>
                <a:latin typeface="Urbanist" panose="020B0A04040200000203" pitchFamily="34" charset="77"/>
                <a:ea typeface="Urbanist" panose="020B0A04040200000203" pitchFamily="34" charset="77"/>
                <a:cs typeface="Urbanist" panose="020B0A04040200000203" pitchFamily="34" charset="77"/>
                <a:hlinkClick r:id="rId5">
                  <a:extLst>
                    <a:ext uri="{A12FA001-AC4F-418D-AE19-62706E023703}">
                      <ahyp:hlinkClr xmlns:ahyp="http://schemas.microsoft.com/office/drawing/2018/hyperlinkcolor" val="tx"/>
                    </a:ext>
                  </a:extLst>
                </a:hlinkClick>
              </a:rPr>
              <a:t>Knowledge Base</a:t>
            </a:r>
            <a:r>
              <a:rPr lang="en-US" sz="2800" dirty="0">
                <a:solidFill>
                  <a:schemeClr val="bg1"/>
                </a:solidFill>
                <a:latin typeface="Urbanist" panose="020B0A04040200000203" pitchFamily="34" charset="77"/>
                <a:ea typeface="Urbanist" panose="020B0A04040200000203" pitchFamily="34" charset="77"/>
                <a:cs typeface="Urbanist" panose="020B0A04040200000203" pitchFamily="34" charset="77"/>
              </a:rPr>
              <a:t> is always at your disposal, with a wide variety of articles on various Whetstone topics</a:t>
            </a:r>
          </a:p>
          <a:p>
            <a:pPr marL="737871" lvl="1" indent="-457200" algn="l">
              <a:lnSpc>
                <a:spcPts val="3510"/>
              </a:lnSpc>
              <a:buFont typeface="Arial" panose="020B0604020202020204" pitchFamily="34" charset="0"/>
              <a:buChar char="•"/>
            </a:pPr>
            <a:r>
              <a:rPr lang="en-US" sz="2800" dirty="0">
                <a:solidFill>
                  <a:schemeClr val="bg1"/>
                </a:solidFill>
                <a:latin typeface="Urbanist" panose="020B0A04040200000203" pitchFamily="34" charset="77"/>
                <a:ea typeface="Urbanist" panose="020B0A04040200000203" pitchFamily="34" charset="77"/>
                <a:cs typeface="Urbanist" panose="020B0A04040200000203" pitchFamily="34" charset="77"/>
              </a:rPr>
              <a:t>Click </a:t>
            </a:r>
            <a:r>
              <a:rPr lang="en-US" sz="2800" b="1" dirty="0">
                <a:solidFill>
                  <a:schemeClr val="bg1"/>
                </a:solidFill>
                <a:latin typeface="Urbanist" panose="020B0A04040200000203" pitchFamily="34" charset="77"/>
                <a:ea typeface="Urbanist" panose="020B0A04040200000203" pitchFamily="34" charset="77"/>
                <a:cs typeface="Urbanist" panose="020B0A04040200000203" pitchFamily="34" charset="77"/>
              </a:rPr>
              <a:t>Need Help</a:t>
            </a:r>
            <a:r>
              <a:rPr lang="en-US" sz="2800" dirty="0">
                <a:solidFill>
                  <a:schemeClr val="bg1"/>
                </a:solidFill>
                <a:latin typeface="Urbanist" panose="020B0A04040200000203" pitchFamily="34" charset="77"/>
                <a:ea typeface="Urbanist" panose="020B0A04040200000203" pitchFamily="34" charset="77"/>
                <a:cs typeface="Urbanist" panose="020B0A04040200000203" pitchFamily="34" charset="77"/>
              </a:rPr>
              <a:t> on the right side of your Grow page for self-guided walkthroughs of Grow features and reports</a:t>
            </a:r>
          </a:p>
          <a:p>
            <a:pPr marL="737871" lvl="1" indent="-457200">
              <a:lnSpc>
                <a:spcPts val="3510"/>
              </a:lnSpc>
              <a:buFont typeface="Arial" panose="020B0604020202020204" pitchFamily="34" charset="0"/>
              <a:buChar char="•"/>
            </a:pPr>
            <a:r>
              <a:rPr lang="en-US" sz="2800" dirty="0">
                <a:solidFill>
                  <a:schemeClr val="bg1"/>
                </a:solidFill>
                <a:latin typeface="Urbanist" panose="020B0A04040200000203" pitchFamily="34" charset="77"/>
                <a:ea typeface="Urbanist" panose="020B0A04040200000203" pitchFamily="34" charset="77"/>
                <a:cs typeface="Urbanist" panose="020B0A04040200000203" pitchFamily="34" charset="77"/>
              </a:rPr>
              <a:t>Use the </a:t>
            </a:r>
            <a:r>
              <a:rPr lang="en-US" sz="2800" b="1" dirty="0">
                <a:solidFill>
                  <a:schemeClr val="bg1"/>
                </a:solidFill>
                <a:latin typeface="Urbanist" panose="020B0A04040200000203" pitchFamily="34" charset="77"/>
                <a:ea typeface="Urbanist" panose="020B0A04040200000203" pitchFamily="34" charset="77"/>
                <a:cs typeface="Urbanist" panose="020B0A04040200000203" pitchFamily="34" charset="77"/>
              </a:rPr>
              <a:t>Support &amp; Feedback</a:t>
            </a:r>
            <a:r>
              <a:rPr lang="en-US" sz="2800" dirty="0">
                <a:solidFill>
                  <a:schemeClr val="bg1"/>
                </a:solidFill>
                <a:latin typeface="Urbanist" panose="020B0A04040200000203" pitchFamily="34" charset="77"/>
                <a:ea typeface="Urbanist" panose="020B0A04040200000203" pitchFamily="34" charset="77"/>
                <a:cs typeface="Urbanist" panose="020B0A04040200000203" pitchFamily="34" charset="77"/>
              </a:rPr>
              <a:t> button on your Grow page or email </a:t>
            </a:r>
            <a:r>
              <a:rPr lang="en-US" sz="2800" u="sng" dirty="0">
                <a:latin typeface="Urbanist" panose="020B0A04040200000203" pitchFamily="34" charset="77"/>
                <a:ea typeface="Urbanist" panose="020B0A04040200000203" pitchFamily="34" charset="77"/>
                <a:cs typeface="Urbanist" panose="020B0A04040200000203" pitchFamily="34" charset="77"/>
                <a:hlinkClick r:id="rId6"/>
              </a:rPr>
              <a:t>GrowSupport@leveldata.com</a:t>
            </a:r>
            <a:r>
              <a:rPr lang="en-US" sz="2800" u="sng" dirty="0">
                <a:latin typeface="Urbanist" panose="020B0A04040200000203" pitchFamily="34" charset="77"/>
                <a:ea typeface="Urbanist" panose="020B0A04040200000203" pitchFamily="34" charset="77"/>
                <a:cs typeface="Urbanist" panose="020B0A04040200000203" pitchFamily="34" charset="77"/>
              </a:rPr>
              <a:t> </a:t>
            </a:r>
            <a:r>
              <a:rPr lang="en-US" sz="2800" dirty="0">
                <a:solidFill>
                  <a:schemeClr val="bg1"/>
                </a:solidFill>
                <a:latin typeface="Urbanist" panose="020B0A04040200000203" pitchFamily="34" charset="77"/>
                <a:ea typeface="Urbanist" panose="020B0A04040200000203" pitchFamily="34" charset="77"/>
                <a:cs typeface="Urbanist" panose="020B0A04040200000203" pitchFamily="34" charset="77"/>
              </a:rPr>
              <a:t>to connect with our support team for questions about basic functionality</a:t>
            </a:r>
          </a:p>
          <a:p>
            <a:pPr marL="561341" lvl="1" indent="-280670" algn="l">
              <a:lnSpc>
                <a:spcPts val="3510"/>
              </a:lnSpc>
              <a:buFont typeface="Arial"/>
              <a:buChar char="•"/>
            </a:pPr>
            <a:endParaRPr lang="en-US" sz="2800" spc="26" dirty="0">
              <a:solidFill>
                <a:schemeClr val="bg1"/>
              </a:solidFill>
              <a:latin typeface="Urbanist" panose="020B0A04040200000203" pitchFamily="34" charset="77"/>
              <a:ea typeface="Urbanist" panose="020B0A04040200000203" pitchFamily="34" charset="77"/>
              <a:cs typeface="Urbanist" panose="020B0A04040200000203" pitchFamily="34" charset="77"/>
              <a:sym typeface="Rubik"/>
            </a:endParaRPr>
          </a:p>
        </p:txBody>
      </p:sp>
      <p:grpSp>
        <p:nvGrpSpPr>
          <p:cNvPr id="21" name="Group 21"/>
          <p:cNvGrpSpPr/>
          <p:nvPr/>
        </p:nvGrpSpPr>
        <p:grpSpPr>
          <a:xfrm>
            <a:off x="17510969" y="9542728"/>
            <a:ext cx="493458" cy="493458"/>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23" name="TextBox 23"/>
            <p:cNvSpPr txBox="1"/>
            <p:nvPr/>
          </p:nvSpPr>
          <p:spPr>
            <a:xfrm>
              <a:off x="76200" y="47625"/>
              <a:ext cx="660400" cy="688975"/>
            </a:xfrm>
            <a:prstGeom prst="rect">
              <a:avLst/>
            </a:prstGeom>
          </p:spPr>
          <p:txBody>
            <a:bodyPr lIns="50800" tIns="50800" rIns="50800" bIns="50800" rtlCol="0" anchor="ctr"/>
            <a:lstStyle/>
            <a:p>
              <a:pPr algn="ctr">
                <a:lnSpc>
                  <a:spcPts val="2239"/>
                </a:lnSpc>
              </a:pPr>
              <a:endParaRPr/>
            </a:p>
          </p:txBody>
        </p:sp>
      </p:grpSp>
      <p:sp>
        <p:nvSpPr>
          <p:cNvPr id="24" name="TextBox 24"/>
          <p:cNvSpPr txBox="1"/>
          <p:nvPr/>
        </p:nvSpPr>
        <p:spPr>
          <a:xfrm>
            <a:off x="17510969" y="9646582"/>
            <a:ext cx="493458" cy="257175"/>
          </a:xfrm>
          <a:prstGeom prst="rect">
            <a:avLst/>
          </a:prstGeom>
        </p:spPr>
        <p:txBody>
          <a:bodyPr lIns="0" tIns="0" rIns="0" bIns="0" rtlCol="0" anchor="t">
            <a:spAutoFit/>
          </a:bodyPr>
          <a:lstStyle/>
          <a:p>
            <a:pPr algn="ctr">
              <a:lnSpc>
                <a:spcPts val="2100"/>
              </a:lnSpc>
              <a:spcBef>
                <a:spcPct val="0"/>
              </a:spcBef>
            </a:pPr>
            <a:fld id="{5379721A-9392-4BCC-A9F4-9FDD8CA8B37F}" type="slidenum">
              <a:rPr lang="en-US" sz="1500" b="1" smtClean="0">
                <a:solidFill>
                  <a:srgbClr val="140F5E"/>
                </a:solidFill>
                <a:latin typeface="Rubik Bold" pitchFamily="2" charset="-79"/>
                <a:ea typeface="Rubik Bold"/>
                <a:cs typeface="Rubik Bold" pitchFamily="2" charset="-79"/>
                <a:sym typeface="Rubik"/>
              </a:rPr>
              <a:t>7</a:t>
            </a:fld>
            <a:endParaRPr lang="en-US" sz="1500" b="1" dirty="0">
              <a:solidFill>
                <a:srgbClr val="140F5E"/>
              </a:solidFill>
              <a:latin typeface="Rubik Bold" pitchFamily="2" charset="-79"/>
              <a:ea typeface="Rubik Bold"/>
              <a:cs typeface="Rubik Bold" pitchFamily="2" charset="-79"/>
              <a:sym typeface="Rubik"/>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40F5E"/>
        </a:solidFill>
        <a:effectLst/>
      </p:bgPr>
    </p:bg>
    <p:spTree>
      <p:nvGrpSpPr>
        <p:cNvPr id="1" name=""/>
        <p:cNvGrpSpPr/>
        <p:nvPr/>
      </p:nvGrpSpPr>
      <p:grpSpPr>
        <a:xfrm>
          <a:off x="0" y="0"/>
          <a:ext cx="0" cy="0"/>
          <a:chOff x="0" y="0"/>
          <a:chExt cx="0" cy="0"/>
        </a:xfrm>
      </p:grpSpPr>
      <p:pic>
        <p:nvPicPr>
          <p:cNvPr id="33" name="Picture 32" descr="A purple circle with green circles and a black background&#10;&#10;AI-generated content may be incorrect.">
            <a:extLst>
              <a:ext uri="{FF2B5EF4-FFF2-40B4-BE49-F238E27FC236}">
                <a16:creationId xmlns:a16="http://schemas.microsoft.com/office/drawing/2014/main" id="{D9E7B84A-C277-ED4E-EBC4-42A15FDFE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2067" y="0"/>
            <a:ext cx="10885933" cy="10287000"/>
          </a:xfrm>
          <a:prstGeom prst="rect">
            <a:avLst/>
          </a:prstGeom>
        </p:spPr>
      </p:pic>
      <p:sp>
        <p:nvSpPr>
          <p:cNvPr id="3" name="TextBox 3"/>
          <p:cNvSpPr txBox="1"/>
          <p:nvPr/>
        </p:nvSpPr>
        <p:spPr>
          <a:xfrm>
            <a:off x="5316497" y="4601845"/>
            <a:ext cx="8511661" cy="1188085"/>
          </a:xfrm>
          <a:prstGeom prst="rect">
            <a:avLst/>
          </a:prstGeom>
        </p:spPr>
        <p:txBody>
          <a:bodyPr lIns="0" tIns="0" rIns="0" bIns="0" rtlCol="0" anchor="t">
            <a:spAutoFit/>
          </a:bodyPr>
          <a:lstStyle/>
          <a:p>
            <a:pPr algn="l">
              <a:lnSpc>
                <a:spcPts val="9094"/>
              </a:lnSpc>
            </a:pPr>
            <a:r>
              <a:rPr lang="en-US" sz="8499" dirty="0">
                <a:solidFill>
                  <a:srgbClr val="FFFFFF"/>
                </a:solidFill>
                <a:latin typeface="Rubik Bold" pitchFamily="2" charset="-79"/>
                <a:ea typeface="Rubik Bold"/>
                <a:cs typeface="Rubik Bold" pitchFamily="2" charset="-79"/>
                <a:sym typeface="Rubik"/>
              </a:rPr>
              <a:t>Resources</a:t>
            </a:r>
          </a:p>
        </p:txBody>
      </p:sp>
      <p:sp>
        <p:nvSpPr>
          <p:cNvPr id="4" name="Freeform 4"/>
          <p:cNvSpPr/>
          <p:nvPr/>
        </p:nvSpPr>
        <p:spPr>
          <a:xfrm>
            <a:off x="729882" y="578825"/>
            <a:ext cx="1395634" cy="1210825"/>
          </a:xfrm>
          <a:custGeom>
            <a:avLst/>
            <a:gdLst/>
            <a:ahLst/>
            <a:cxnLst/>
            <a:rect l="l" t="t" r="r" b="b"/>
            <a:pathLst>
              <a:path w="1395634" h="1210825">
                <a:moveTo>
                  <a:pt x="0" y="0"/>
                </a:moveTo>
                <a:lnTo>
                  <a:pt x="1395634" y="0"/>
                </a:lnTo>
                <a:lnTo>
                  <a:pt x="1395634" y="1210825"/>
                </a:lnTo>
                <a:lnTo>
                  <a:pt x="0" y="1210825"/>
                </a:lnTo>
                <a:lnTo>
                  <a:pt x="0" y="0"/>
                </a:lnTo>
                <a:close/>
              </a:path>
            </a:pathLst>
          </a:custGeom>
          <a:blipFill>
            <a:blip r:embed="rId3"/>
            <a:stretch>
              <a:fillRect r="-391686"/>
            </a:stretch>
          </a:blipFill>
        </p:spPr>
        <p:txBody>
          <a:bodyPr/>
          <a:lstStyle/>
          <a:p>
            <a:endParaRPr lang="en-US"/>
          </a:p>
        </p:txBody>
      </p:sp>
      <p:grpSp>
        <p:nvGrpSpPr>
          <p:cNvPr id="19" name="Group 19"/>
          <p:cNvGrpSpPr/>
          <p:nvPr/>
        </p:nvGrpSpPr>
        <p:grpSpPr>
          <a:xfrm>
            <a:off x="17510969" y="9542728"/>
            <a:ext cx="493458" cy="493458"/>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21" name="TextBox 21"/>
            <p:cNvSpPr txBox="1"/>
            <p:nvPr/>
          </p:nvSpPr>
          <p:spPr>
            <a:xfrm>
              <a:off x="76200" y="47625"/>
              <a:ext cx="660400" cy="688975"/>
            </a:xfrm>
            <a:prstGeom prst="rect">
              <a:avLst/>
            </a:prstGeom>
          </p:spPr>
          <p:txBody>
            <a:bodyPr lIns="50800" tIns="50800" rIns="50800" bIns="50800" rtlCol="0" anchor="ctr"/>
            <a:lstStyle/>
            <a:p>
              <a:pPr algn="ctr">
                <a:lnSpc>
                  <a:spcPts val="2239"/>
                </a:lnSpc>
              </a:pPr>
              <a:endParaRPr/>
            </a:p>
          </p:txBody>
        </p:sp>
      </p:grpSp>
      <p:sp>
        <p:nvSpPr>
          <p:cNvPr id="22" name="TextBox 22"/>
          <p:cNvSpPr txBox="1"/>
          <p:nvPr/>
        </p:nvSpPr>
        <p:spPr>
          <a:xfrm>
            <a:off x="17510969" y="9646582"/>
            <a:ext cx="493458" cy="257175"/>
          </a:xfrm>
          <a:prstGeom prst="rect">
            <a:avLst/>
          </a:prstGeom>
        </p:spPr>
        <p:txBody>
          <a:bodyPr lIns="0" tIns="0" rIns="0" bIns="0" rtlCol="0" anchor="t">
            <a:spAutoFit/>
          </a:bodyPr>
          <a:lstStyle/>
          <a:p>
            <a:pPr algn="ctr">
              <a:lnSpc>
                <a:spcPts val="2100"/>
              </a:lnSpc>
              <a:spcBef>
                <a:spcPct val="0"/>
              </a:spcBef>
            </a:pPr>
            <a:fld id="{65198687-B154-4907-9959-3CA65C87D749}" type="slidenum">
              <a:rPr lang="en-US" sz="1500" smtClean="0">
                <a:solidFill>
                  <a:srgbClr val="140F5E"/>
                </a:solidFill>
                <a:latin typeface="Rubik Bold" pitchFamily="2" charset="-79"/>
                <a:ea typeface="Rubik Bold"/>
                <a:cs typeface="Rubik Bold" pitchFamily="2" charset="-79"/>
                <a:sym typeface="Rubik"/>
              </a:rPr>
              <a:t>8</a:t>
            </a:fld>
            <a:endParaRPr lang="en-US" sz="1500" dirty="0">
              <a:solidFill>
                <a:srgbClr val="140F5E"/>
              </a:solidFill>
              <a:latin typeface="Rubik Bold" pitchFamily="2" charset="-79"/>
              <a:ea typeface="Rubik Bold"/>
              <a:cs typeface="Rubik Bold" pitchFamily="2" charset="-79"/>
              <a:sym typeface="Rubik"/>
            </a:endParaRPr>
          </a:p>
        </p:txBody>
      </p:sp>
      <p:sp>
        <p:nvSpPr>
          <p:cNvPr id="26" name="Freeform 26"/>
          <p:cNvSpPr/>
          <p:nvPr/>
        </p:nvSpPr>
        <p:spPr>
          <a:xfrm>
            <a:off x="15654165" y="9656010"/>
            <a:ext cx="1498187" cy="264355"/>
          </a:xfrm>
          <a:custGeom>
            <a:avLst/>
            <a:gdLst/>
            <a:ahLst/>
            <a:cxnLst/>
            <a:rect l="l" t="t" r="r" b="b"/>
            <a:pathLst>
              <a:path w="1997582" h="352473">
                <a:moveTo>
                  <a:pt x="0" y="0"/>
                </a:moveTo>
                <a:lnTo>
                  <a:pt x="1997582" y="0"/>
                </a:lnTo>
                <a:lnTo>
                  <a:pt x="1997582" y="352473"/>
                </a:lnTo>
                <a:lnTo>
                  <a:pt x="0" y="352473"/>
                </a:lnTo>
                <a:lnTo>
                  <a:pt x="0" y="0"/>
                </a:lnTo>
                <a:close/>
              </a:path>
            </a:pathLst>
          </a:custGeom>
          <a:blipFill>
            <a:blip r:embed="rId3"/>
            <a:stretch>
              <a:fillRect/>
            </a:stretch>
          </a:blipFill>
        </p:spPr>
        <p:txBody>
          <a:bodyPr/>
          <a:lstStyle/>
          <a:p>
            <a:endParaRPr lang="en-US"/>
          </a:p>
        </p:txBody>
      </p:sp>
      <p:sp>
        <p:nvSpPr>
          <p:cNvPr id="27" name="Freeform 27"/>
          <p:cNvSpPr/>
          <p:nvPr/>
        </p:nvSpPr>
        <p:spPr>
          <a:xfrm>
            <a:off x="2786138" y="3355585"/>
            <a:ext cx="2019727" cy="3480579"/>
          </a:xfrm>
          <a:custGeom>
            <a:avLst/>
            <a:gdLst/>
            <a:ahLst/>
            <a:cxnLst/>
            <a:rect l="l" t="t" r="r" b="b"/>
            <a:pathLst>
              <a:path w="2019727" h="3480579">
                <a:moveTo>
                  <a:pt x="0" y="0"/>
                </a:moveTo>
                <a:lnTo>
                  <a:pt x="2019727" y="0"/>
                </a:lnTo>
                <a:lnTo>
                  <a:pt x="2019727" y="3480580"/>
                </a:lnTo>
                <a:lnTo>
                  <a:pt x="0" y="3480580"/>
                </a:lnTo>
                <a:lnTo>
                  <a:pt x="0" y="0"/>
                </a:lnTo>
                <a:close/>
              </a:path>
            </a:pathLst>
          </a:custGeom>
          <a:blipFill>
            <a:blip r:embed="rId4"/>
            <a:stretch>
              <a:fillRect l="-287675" t="-48711" r="-291426" b="-51448"/>
            </a:stretch>
          </a:blipFill>
        </p:spPr>
        <p:txBody>
          <a:bodyPr/>
          <a:lstStyle/>
          <a:p>
            <a:endParaRPr lang="en-US"/>
          </a:p>
        </p:txBody>
      </p:sp>
      <p:sp>
        <p:nvSpPr>
          <p:cNvPr id="28" name="Freeform 28"/>
          <p:cNvSpPr/>
          <p:nvPr/>
        </p:nvSpPr>
        <p:spPr>
          <a:xfrm>
            <a:off x="729882" y="3355585"/>
            <a:ext cx="2019727" cy="3480579"/>
          </a:xfrm>
          <a:custGeom>
            <a:avLst/>
            <a:gdLst/>
            <a:ahLst/>
            <a:cxnLst/>
            <a:rect l="l" t="t" r="r" b="b"/>
            <a:pathLst>
              <a:path w="2019727" h="3480579">
                <a:moveTo>
                  <a:pt x="0" y="0"/>
                </a:moveTo>
                <a:lnTo>
                  <a:pt x="2019726" y="0"/>
                </a:lnTo>
                <a:lnTo>
                  <a:pt x="2019726" y="3480580"/>
                </a:lnTo>
                <a:lnTo>
                  <a:pt x="0" y="3480580"/>
                </a:lnTo>
                <a:lnTo>
                  <a:pt x="0" y="0"/>
                </a:lnTo>
                <a:close/>
              </a:path>
            </a:pathLst>
          </a:custGeom>
          <a:blipFill>
            <a:blip r:embed="rId4"/>
            <a:stretch>
              <a:fillRect l="-287675" t="-48711" r="-291426" b="-51448"/>
            </a:stretch>
          </a:blipFill>
        </p:spPr>
        <p:txBody>
          <a:bodyPr/>
          <a:lstStyle/>
          <a:p>
            <a:endParaRPr lang="en-US"/>
          </a:p>
        </p:txBody>
      </p:sp>
      <p:sp>
        <p:nvSpPr>
          <p:cNvPr id="29" name="Freeform 29"/>
          <p:cNvSpPr/>
          <p:nvPr/>
        </p:nvSpPr>
        <p:spPr>
          <a:xfrm>
            <a:off x="-83819" y="3403210"/>
            <a:ext cx="775601" cy="3480579"/>
          </a:xfrm>
          <a:custGeom>
            <a:avLst/>
            <a:gdLst/>
            <a:ahLst/>
            <a:cxnLst/>
            <a:rect l="l" t="t" r="r" b="b"/>
            <a:pathLst>
              <a:path w="2019727" h="3480579">
                <a:moveTo>
                  <a:pt x="0" y="0"/>
                </a:moveTo>
                <a:lnTo>
                  <a:pt x="2019727" y="0"/>
                </a:lnTo>
                <a:lnTo>
                  <a:pt x="2019727" y="3480580"/>
                </a:lnTo>
                <a:lnTo>
                  <a:pt x="0" y="3480580"/>
                </a:lnTo>
                <a:lnTo>
                  <a:pt x="0" y="0"/>
                </a:lnTo>
                <a:close/>
              </a:path>
            </a:pathLst>
          </a:custGeom>
          <a:blipFill>
            <a:blip r:embed="rId4"/>
            <a:stretch>
              <a:fillRect l="-909537" t="-48711" r="-758896" b="-51448"/>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1069779" cy="10287000"/>
          </a:xfrm>
          <a:prstGeom prst="rect">
            <a:avLst/>
          </a:prstGeom>
          <a:solidFill>
            <a:srgbClr val="140F5E"/>
          </a:solidFill>
        </p:spPr>
        <p:txBody>
          <a:bodyPr/>
          <a:lstStyle/>
          <a:p>
            <a:endParaRPr lang="en-US"/>
          </a:p>
        </p:txBody>
      </p:sp>
      <p:pic>
        <p:nvPicPr>
          <p:cNvPr id="44" name="Picture 43" descr="A blue and green circles&#10;&#10;AI-generated content may be incorrect.">
            <a:extLst>
              <a:ext uri="{FF2B5EF4-FFF2-40B4-BE49-F238E27FC236}">
                <a16:creationId xmlns:a16="http://schemas.microsoft.com/office/drawing/2014/main" id="{0B680088-88D4-CA53-3705-81B7C504D7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4" name="TextBox 4"/>
          <p:cNvSpPr txBox="1"/>
          <p:nvPr/>
        </p:nvSpPr>
        <p:spPr>
          <a:xfrm>
            <a:off x="2703658" y="4076700"/>
            <a:ext cx="7484654" cy="4985980"/>
          </a:xfrm>
          <a:prstGeom prst="rect">
            <a:avLst/>
          </a:prstGeom>
        </p:spPr>
        <p:txBody>
          <a:bodyPr lIns="0" tIns="0" rIns="0" bIns="0" rtlCol="0" anchor="t">
            <a:spAutoFit/>
          </a:bodyPr>
          <a:lstStyle/>
          <a:p>
            <a:pPr marL="571500" indent="-571500" fontAlgn="base">
              <a:buFont typeface="Arial" panose="020B0604020202020204" pitchFamily="34" charset="0"/>
              <a:buChar char="•"/>
            </a:pPr>
            <a:r>
              <a:rPr lang="en-US" sz="3600" b="1" dirty="0">
                <a:solidFill>
                  <a:schemeClr val="accent3"/>
                </a:solidFill>
                <a:latin typeface="Urbanist" panose="020B0A04040200000203" pitchFamily="34" charset="77"/>
                <a:ea typeface="Urbanist" panose="020B0A04040200000203" pitchFamily="34" charset="77"/>
                <a:cs typeface="Urbanist" panose="020B0A04040200000203" pitchFamily="34" charset="77"/>
              </a:rPr>
              <a:t>Linked here</a:t>
            </a:r>
            <a:r>
              <a:rPr lang="en-US" sz="3600" dirty="0">
                <a:solidFill>
                  <a:schemeClr val="bg1"/>
                </a:solidFill>
                <a:latin typeface="Urbanist" panose="020B0A04040200000203" pitchFamily="34" charset="77"/>
                <a:ea typeface="Urbanist" panose="020B0A04040200000203" pitchFamily="34" charset="77"/>
                <a:cs typeface="Urbanist" panose="020B0A04040200000203" pitchFamily="34" charset="77"/>
              </a:rPr>
              <a:t> are some helpful slides with common features</a:t>
            </a:r>
          </a:p>
          <a:p>
            <a:pPr marL="571500" indent="-571500" fontAlgn="base">
              <a:buFont typeface="Arial" panose="020B0604020202020204" pitchFamily="34" charset="0"/>
              <a:buChar char="•"/>
            </a:pPr>
            <a:r>
              <a:rPr lang="en-US" sz="3600" dirty="0">
                <a:solidFill>
                  <a:schemeClr val="bg1"/>
                </a:solidFill>
                <a:latin typeface="Urbanist" panose="020B0A04040200000203" pitchFamily="34" charset="77"/>
                <a:ea typeface="Urbanist" panose="020B0A04040200000203" pitchFamily="34" charset="77"/>
                <a:cs typeface="Urbanist" panose="020B0A04040200000203" pitchFamily="34" charset="77"/>
              </a:rPr>
              <a:t>Feel free to use these as reference materials, or insert them into your own training as needed</a:t>
            </a:r>
          </a:p>
          <a:p>
            <a:pPr marL="571500" indent="-571500" fontAlgn="base">
              <a:buFont typeface="Arial" panose="020B0604020202020204" pitchFamily="34" charset="0"/>
              <a:buChar char="•"/>
            </a:pPr>
            <a:r>
              <a:rPr lang="en-US" sz="3600" dirty="0">
                <a:solidFill>
                  <a:schemeClr val="bg1"/>
                </a:solidFill>
                <a:latin typeface="Urbanist" panose="020B0A04040200000203" pitchFamily="34" charset="77"/>
                <a:ea typeface="Urbanist" panose="020B0A04040200000203" pitchFamily="34" charset="77"/>
                <a:cs typeface="Urbanist" panose="020B0A04040200000203" pitchFamily="34" charset="77"/>
              </a:rPr>
              <a:t>Make a copy of the slide deck for further adjustments and customization</a:t>
            </a:r>
          </a:p>
        </p:txBody>
      </p:sp>
      <p:sp>
        <p:nvSpPr>
          <p:cNvPr id="5" name="TextBox 5"/>
          <p:cNvSpPr txBox="1"/>
          <p:nvPr/>
        </p:nvSpPr>
        <p:spPr>
          <a:xfrm>
            <a:off x="1847984" y="2416363"/>
            <a:ext cx="8511661" cy="872034"/>
          </a:xfrm>
          <a:prstGeom prst="rect">
            <a:avLst/>
          </a:prstGeom>
        </p:spPr>
        <p:txBody>
          <a:bodyPr lIns="0" tIns="0" rIns="0" bIns="0" rtlCol="0" anchor="t">
            <a:spAutoFit/>
          </a:bodyPr>
          <a:lstStyle/>
          <a:p>
            <a:pPr algn="l">
              <a:lnSpc>
                <a:spcPts val="6847"/>
              </a:lnSpc>
            </a:pPr>
            <a:r>
              <a:rPr lang="en-US" sz="6399" dirty="0">
                <a:solidFill>
                  <a:srgbClr val="FFFFFF"/>
                </a:solidFill>
                <a:latin typeface="Rubik Bold" pitchFamily="2" charset="-79"/>
                <a:ea typeface="Rubik Bold"/>
                <a:cs typeface="Rubik Bold" pitchFamily="2" charset="-79"/>
                <a:sym typeface="Rubik"/>
              </a:rPr>
              <a:t>Sample Slides</a:t>
            </a:r>
          </a:p>
        </p:txBody>
      </p:sp>
      <p:grpSp>
        <p:nvGrpSpPr>
          <p:cNvPr id="26" name="Group 26"/>
          <p:cNvGrpSpPr/>
          <p:nvPr/>
        </p:nvGrpSpPr>
        <p:grpSpPr>
          <a:xfrm>
            <a:off x="10530979" y="611762"/>
            <a:ext cx="7473448" cy="7473448"/>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26873" r="-26873"/>
              </a:stretch>
            </a:blipFill>
          </p:spPr>
          <p:txBody>
            <a:bodyPr/>
            <a:lstStyle/>
            <a:p>
              <a:endParaRPr lang="en-US"/>
            </a:p>
          </p:txBody>
        </p:sp>
      </p:grpSp>
      <p:grpSp>
        <p:nvGrpSpPr>
          <p:cNvPr id="34" name="Group 34"/>
          <p:cNvGrpSpPr/>
          <p:nvPr/>
        </p:nvGrpSpPr>
        <p:grpSpPr>
          <a:xfrm>
            <a:off x="12880519" y="9542728"/>
            <a:ext cx="5123908" cy="493458"/>
            <a:chOff x="0" y="0"/>
            <a:chExt cx="6831877" cy="657944"/>
          </a:xfrm>
        </p:grpSpPr>
        <p:grpSp>
          <p:nvGrpSpPr>
            <p:cNvPr id="35" name="Group 35"/>
            <p:cNvGrpSpPr/>
            <p:nvPr/>
          </p:nvGrpSpPr>
          <p:grpSpPr>
            <a:xfrm>
              <a:off x="6173933" y="0"/>
              <a:ext cx="657944" cy="657944"/>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0F5E"/>
              </a:solidFill>
            </p:spPr>
            <p:txBody>
              <a:bodyPr/>
              <a:lstStyle/>
              <a:p>
                <a:endParaRPr lang="en-US"/>
              </a:p>
            </p:txBody>
          </p:sp>
          <p:sp>
            <p:nvSpPr>
              <p:cNvPr id="37" name="TextBox 37"/>
              <p:cNvSpPr txBox="1"/>
              <p:nvPr/>
            </p:nvSpPr>
            <p:spPr>
              <a:xfrm>
                <a:off x="76200" y="47625"/>
                <a:ext cx="660400" cy="688975"/>
              </a:xfrm>
              <a:prstGeom prst="rect">
                <a:avLst/>
              </a:prstGeom>
            </p:spPr>
            <p:txBody>
              <a:bodyPr lIns="50800" tIns="50800" rIns="50800" bIns="50800" rtlCol="0" anchor="ctr"/>
              <a:lstStyle/>
              <a:p>
                <a:pPr algn="ctr">
                  <a:lnSpc>
                    <a:spcPts val="2239"/>
                  </a:lnSpc>
                </a:pPr>
                <a:endParaRPr/>
              </a:p>
            </p:txBody>
          </p:sp>
        </p:grpSp>
        <p:sp>
          <p:nvSpPr>
            <p:cNvPr id="38" name="TextBox 38"/>
            <p:cNvSpPr txBox="1"/>
            <p:nvPr/>
          </p:nvSpPr>
          <p:spPr>
            <a:xfrm>
              <a:off x="6173933" y="138472"/>
              <a:ext cx="657944" cy="342900"/>
            </a:xfrm>
            <a:prstGeom prst="rect">
              <a:avLst/>
            </a:prstGeom>
          </p:spPr>
          <p:txBody>
            <a:bodyPr lIns="0" tIns="0" rIns="0" bIns="0" rtlCol="0" anchor="t">
              <a:spAutoFit/>
            </a:bodyPr>
            <a:lstStyle/>
            <a:p>
              <a:pPr algn="ctr">
                <a:lnSpc>
                  <a:spcPts val="2100"/>
                </a:lnSpc>
                <a:spcBef>
                  <a:spcPct val="0"/>
                </a:spcBef>
              </a:pPr>
              <a:fld id="{700C4AD4-5614-449C-8349-681049BF56CD}" type="slidenum">
                <a:rPr lang="en-US" sz="1500" smtClean="0">
                  <a:solidFill>
                    <a:srgbClr val="FFFFFF"/>
                  </a:solidFill>
                  <a:latin typeface="Rubik Bold" pitchFamily="2" charset="-79"/>
                  <a:ea typeface="Rubik Bold"/>
                  <a:cs typeface="Rubik Bold" pitchFamily="2" charset="-79"/>
                  <a:sym typeface="Rubik"/>
                </a:rPr>
                <a:t>9</a:t>
              </a:fld>
              <a:endParaRPr lang="en-US" sz="1500" dirty="0">
                <a:solidFill>
                  <a:srgbClr val="FFFFFF"/>
                </a:solidFill>
                <a:latin typeface="Rubik Bold" pitchFamily="2" charset="-79"/>
                <a:ea typeface="Rubik Bold"/>
                <a:cs typeface="Rubik Bold" pitchFamily="2" charset="-79"/>
                <a:sym typeface="Rubik"/>
              </a:endParaRPr>
            </a:p>
          </p:txBody>
        </p:sp>
        <p:sp>
          <p:nvSpPr>
            <p:cNvPr id="39" name="Freeform 39"/>
            <p:cNvSpPr/>
            <p:nvPr/>
          </p:nvSpPr>
          <p:spPr>
            <a:xfrm>
              <a:off x="3644951" y="156364"/>
              <a:ext cx="2029714" cy="374544"/>
            </a:xfrm>
            <a:custGeom>
              <a:avLst/>
              <a:gdLst/>
              <a:ahLst/>
              <a:cxnLst/>
              <a:rect l="l" t="t" r="r" b="b"/>
              <a:pathLst>
                <a:path w="2029714" h="374544">
                  <a:moveTo>
                    <a:pt x="0" y="0"/>
                  </a:moveTo>
                  <a:lnTo>
                    <a:pt x="2029715" y="0"/>
                  </a:lnTo>
                  <a:lnTo>
                    <a:pt x="2029715" y="374544"/>
                  </a:lnTo>
                  <a:lnTo>
                    <a:pt x="0" y="374544"/>
                  </a:lnTo>
                  <a:lnTo>
                    <a:pt x="0" y="0"/>
                  </a:lnTo>
                  <a:close/>
                </a:path>
              </a:pathLst>
            </a:custGeom>
            <a:blipFill>
              <a:blip r:embed="rId4"/>
              <a:stretch>
                <a:fillRect/>
              </a:stretch>
            </a:blipFill>
          </p:spPr>
          <p:txBody>
            <a:bodyPr/>
            <a:lstStyle/>
            <a:p>
              <a:endParaRPr lang="en-US" dirty="0"/>
            </a:p>
          </p:txBody>
        </p:sp>
        <p:sp>
          <p:nvSpPr>
            <p:cNvPr id="40" name="Freeform 40"/>
            <p:cNvSpPr/>
            <p:nvPr/>
          </p:nvSpPr>
          <p:spPr>
            <a:xfrm>
              <a:off x="0" y="126728"/>
              <a:ext cx="433817" cy="433817"/>
            </a:xfrm>
            <a:custGeom>
              <a:avLst/>
              <a:gdLst/>
              <a:ahLst/>
              <a:cxnLst/>
              <a:rect l="l" t="t" r="r" b="b"/>
              <a:pathLst>
                <a:path w="433817" h="433817">
                  <a:moveTo>
                    <a:pt x="0" y="0"/>
                  </a:moveTo>
                  <a:lnTo>
                    <a:pt x="433817" y="0"/>
                  </a:lnTo>
                  <a:lnTo>
                    <a:pt x="433817" y="433816"/>
                  </a:lnTo>
                  <a:lnTo>
                    <a:pt x="0" y="4338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1" name="TextBox 41"/>
            <p:cNvSpPr txBox="1"/>
            <p:nvPr/>
          </p:nvSpPr>
          <p:spPr>
            <a:xfrm>
              <a:off x="562792" y="139533"/>
              <a:ext cx="2562944" cy="361738"/>
            </a:xfrm>
            <a:prstGeom prst="rect">
              <a:avLst/>
            </a:prstGeom>
          </p:spPr>
          <p:txBody>
            <a:bodyPr lIns="0" tIns="0" rIns="0" bIns="0" rtlCol="0" anchor="t">
              <a:spAutoFit/>
            </a:bodyPr>
            <a:lstStyle/>
            <a:p>
              <a:pPr algn="l">
                <a:lnSpc>
                  <a:spcPts val="2239"/>
                </a:lnSpc>
                <a:spcBef>
                  <a:spcPct val="0"/>
                </a:spcBef>
              </a:pPr>
              <a:r>
                <a:rPr lang="en-US" sz="1599" dirty="0" err="1">
                  <a:solidFill>
                    <a:srgbClr val="140F5E"/>
                  </a:solidFill>
                  <a:latin typeface="Urbanist Medium" panose="020B0A04040200000203" pitchFamily="34" charset="77"/>
                  <a:ea typeface="Urbanist Medium" panose="020B0A04040200000203" pitchFamily="34" charset="77"/>
                  <a:cs typeface="Urbanist Medium" panose="020B0A04040200000203" pitchFamily="34" charset="77"/>
                  <a:sym typeface="Rubik"/>
                </a:rPr>
                <a:t>www.leveldata.com</a:t>
              </a:r>
              <a:endParaRPr lang="en-US" sz="1599" dirty="0">
                <a:solidFill>
                  <a:srgbClr val="140F5E"/>
                </a:solidFill>
                <a:latin typeface="Urbanist Medium" panose="020B0A04040200000203" pitchFamily="34" charset="77"/>
                <a:ea typeface="Urbanist Medium" panose="020B0A04040200000203" pitchFamily="34" charset="77"/>
                <a:cs typeface="Urbanist Medium" panose="020B0A04040200000203" pitchFamily="34" charset="77"/>
                <a:sym typeface="Rubik"/>
              </a:endParaRPr>
            </a:p>
          </p:txBody>
        </p:sp>
        <p:sp>
          <p:nvSpPr>
            <p:cNvPr id="42" name="AutoShape 42"/>
            <p:cNvSpPr/>
            <p:nvPr/>
          </p:nvSpPr>
          <p:spPr>
            <a:xfrm flipV="1">
              <a:off x="3386086" y="0"/>
              <a:ext cx="0" cy="654557"/>
            </a:xfrm>
            <a:prstGeom prst="line">
              <a:avLst/>
            </a:prstGeom>
            <a:ln w="12700" cap="flat">
              <a:solidFill>
                <a:srgbClr val="140F5E"/>
              </a:solidFill>
              <a:prstDash val="solid"/>
              <a:headEnd type="none" w="sm" len="sm"/>
              <a:tailEnd type="none" w="sm" len="sm"/>
            </a:ln>
          </p:spPr>
          <p:txBody>
            <a:bodyPr/>
            <a:lstStyle/>
            <a:p>
              <a:endParaRPr lang="en-US"/>
            </a:p>
          </p:txBody>
        </p:sp>
      </p:grpSp>
      <p:sp>
        <p:nvSpPr>
          <p:cNvPr id="3" name="Oval Callout 2">
            <a:extLst>
              <a:ext uri="{FF2B5EF4-FFF2-40B4-BE49-F238E27FC236}">
                <a16:creationId xmlns:a16="http://schemas.microsoft.com/office/drawing/2014/main" id="{5153ED89-B027-5C29-E6BE-025D0651E50F}"/>
              </a:ext>
            </a:extLst>
          </p:cNvPr>
          <p:cNvSpPr/>
          <p:nvPr/>
        </p:nvSpPr>
        <p:spPr>
          <a:xfrm>
            <a:off x="7548113" y="1400065"/>
            <a:ext cx="3962400" cy="2676635"/>
          </a:xfrm>
          <a:prstGeom prst="wedgeEllipseCallout">
            <a:avLst>
              <a:gd name="adj1" fmla="val -98070"/>
              <a:gd name="adj2" fmla="val 5273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Urbanist" panose="020B0A04040200000203" pitchFamily="34" charset="77"/>
                <a:ea typeface="Urbanist" panose="020B0A04040200000203" pitchFamily="34" charset="77"/>
                <a:cs typeface="Urbanist" panose="020B0A04040200000203" pitchFamily="34" charset="77"/>
              </a:rPr>
              <a:t>This resource will be updated and linked soon! </a:t>
            </a:r>
          </a:p>
          <a:p>
            <a:pPr algn="ctr"/>
            <a:endParaRPr lang="en-US" sz="2400" dirty="0">
              <a:latin typeface="Urbanist" panose="020B0A04040200000203" pitchFamily="34" charset="77"/>
              <a:ea typeface="Urbanist" panose="020B0A04040200000203" pitchFamily="34" charset="77"/>
              <a:cs typeface="Urbanist" panose="020B0A04040200000203" pitchFamily="34" charset="77"/>
            </a:endParaRPr>
          </a:p>
          <a:p>
            <a:pPr algn="ctr"/>
            <a:r>
              <a:rPr lang="en-US" sz="2400" dirty="0">
                <a:latin typeface="Urbanist" panose="020B0A04040200000203" pitchFamily="34" charset="77"/>
                <a:ea typeface="Urbanist" panose="020B0A04040200000203" pitchFamily="34" charset="77"/>
                <a:cs typeface="Urbanist" panose="020B0A04040200000203" pitchFamily="34" charset="77"/>
              </a:rPr>
              <a:t>7/9/25</a:t>
            </a:r>
          </a:p>
        </p:txBody>
      </p:sp>
    </p:spTree>
  </p:cSld>
  <p:clrMapOvr>
    <a:masterClrMapping/>
  </p:clrMapOvr>
</p:sld>
</file>

<file path=ppt/theme/theme1.xml><?xml version="1.0" encoding="utf-8"?>
<a:theme xmlns:a="http://schemas.openxmlformats.org/drawingml/2006/main" name="Office Theme">
  <a:themeElements>
    <a:clrScheme name="Level Data">
      <a:dk1>
        <a:srgbClr val="130E5E"/>
      </a:dk1>
      <a:lt1>
        <a:srgbClr val="FFFFFF"/>
      </a:lt1>
      <a:dk2>
        <a:srgbClr val="000000"/>
      </a:dk2>
      <a:lt2>
        <a:srgbClr val="595CA7"/>
      </a:lt2>
      <a:accent1>
        <a:srgbClr val="F37875"/>
      </a:accent1>
      <a:accent2>
        <a:srgbClr val="7B219F"/>
      </a:accent2>
      <a:accent3>
        <a:srgbClr val="92D941"/>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48f61c9-6d16-4127-828e-bc79308eb7bf">
      <Terms xmlns="http://schemas.microsoft.com/office/infopath/2007/PartnerControls"/>
    </lcf76f155ced4ddcb4097134ff3c332f>
    <TaxCatchAll xmlns="23064898-3889-4e50-89e7-168e23f27c3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F05914C13F254CBF9A2D093F44EE63" ma:contentTypeVersion="14" ma:contentTypeDescription="Create a new document." ma:contentTypeScope="" ma:versionID="b8ee469efe5e7c207413494dc48b782f">
  <xsd:schema xmlns:xsd="http://www.w3.org/2001/XMLSchema" xmlns:xs="http://www.w3.org/2001/XMLSchema" xmlns:p="http://schemas.microsoft.com/office/2006/metadata/properties" xmlns:ns2="a48f61c9-6d16-4127-828e-bc79308eb7bf" xmlns:ns3="23064898-3889-4e50-89e7-168e23f27c3c" targetNamespace="http://schemas.microsoft.com/office/2006/metadata/properties" ma:root="true" ma:fieldsID="2ef43ba9a7c1a16fce337f10645ce2d5" ns2:_="" ns3:_="">
    <xsd:import namespace="a48f61c9-6d16-4127-828e-bc79308eb7bf"/>
    <xsd:import namespace="23064898-3889-4e50-89e7-168e23f27c3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8f61c9-6d16-4127-828e-bc79308eb7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45b1338-5c5e-4e6a-a9a6-2cd6fcb41c1b"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64898-3889-4e50-89e7-168e23f27c3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50abf36-08df-4899-a473-fb5adee83987}" ma:internalName="TaxCatchAll" ma:showField="CatchAllData" ma:web="23064898-3889-4e50-89e7-168e23f27c3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35099C-1B82-466D-9214-B529693EDEC9}">
  <ds:schemaRefs>
    <ds:schemaRef ds:uri="http://schemas.microsoft.com/office/2006/metadata/properties"/>
    <ds:schemaRef ds:uri="http://schemas.microsoft.com/office/infopath/2007/PartnerControls"/>
    <ds:schemaRef ds:uri="a48f61c9-6d16-4127-828e-bc79308eb7bf"/>
    <ds:schemaRef ds:uri="23064898-3889-4e50-89e7-168e23f27c3c"/>
  </ds:schemaRefs>
</ds:datastoreItem>
</file>

<file path=customXml/itemProps2.xml><?xml version="1.0" encoding="utf-8"?>
<ds:datastoreItem xmlns:ds="http://schemas.openxmlformats.org/officeDocument/2006/customXml" ds:itemID="{A17DB0BE-834D-4D26-BC90-D41AA23312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8f61c9-6d16-4127-828e-bc79308eb7bf"/>
    <ds:schemaRef ds:uri="23064898-3889-4e50-89e7-168e23f27c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C7980F-E34C-4B22-AA9B-2154A695BE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487</TotalTime>
  <Words>884</Words>
  <Application>Microsoft Macintosh PowerPoint</Application>
  <PresentationFormat>Custom</PresentationFormat>
  <Paragraphs>125</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Aptos</vt:lpstr>
      <vt:lpstr>Urbanist Medium</vt:lpstr>
      <vt:lpstr>Arial</vt:lpstr>
      <vt:lpstr>Rubik Medium</vt:lpstr>
      <vt:lpstr>Rubik</vt:lpstr>
      <vt:lpstr>Calibri</vt:lpstr>
      <vt:lpstr>Rubik Bold</vt:lpstr>
      <vt:lpstr>Urbanist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 Data PPT Template</dc:title>
  <dc:creator>Suzanne Morgan</dc:creator>
  <cp:lastModifiedBy>Michelle McNamara</cp:lastModifiedBy>
  <cp:revision>45</cp:revision>
  <dcterms:created xsi:type="dcterms:W3CDTF">2006-08-16T00:00:00Z</dcterms:created>
  <dcterms:modified xsi:type="dcterms:W3CDTF">2025-07-09T19:17:22Z</dcterms:modified>
  <dc:identifier>DAGhoeRinDk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0x0101002EF05914C13F254CBF9A2D093F44EE63</vt:lpwstr>
  </property>
</Properties>
</file>