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Lst>
  <p:notesMasterIdLst>
    <p:notesMasterId r:id="rId17"/>
  </p:notesMasterIdLst>
  <p:sldIdLst>
    <p:sldId id="257" r:id="rId5"/>
    <p:sldId id="262" r:id="rId6"/>
    <p:sldId id="266" r:id="rId7"/>
    <p:sldId id="267" r:id="rId8"/>
    <p:sldId id="275" r:id="rId9"/>
    <p:sldId id="268" r:id="rId10"/>
    <p:sldId id="273" r:id="rId11"/>
    <p:sldId id="269" r:id="rId12"/>
    <p:sldId id="274" r:id="rId13"/>
    <p:sldId id="298" r:id="rId14"/>
    <p:sldId id="299" r:id="rId15"/>
    <p:sldId id="292" r:id="rId16"/>
  </p:sldIdLst>
  <p:sldSz cx="18288000" cy="10287000"/>
  <p:notesSz cx="6858000" cy="9144000"/>
  <p:embeddedFontLst>
    <p:embeddedFont>
      <p:font typeface="Rubik" pitchFamily="2" charset="-79"/>
      <p:regular r:id="rId18"/>
      <p:bold r:id="rId19"/>
      <p:italic r:id="rId20"/>
      <p:boldItalic r:id="rId21"/>
    </p:embeddedFont>
    <p:embeddedFont>
      <p:font typeface="Rubik Bold" pitchFamily="2" charset="-79"/>
      <p:bold r:id="rId22"/>
      <p:italic r:id="rId23"/>
      <p:boldItalic r:id="rId24"/>
    </p:embeddedFont>
    <p:embeddedFont>
      <p:font typeface="Rubik Medium" pitchFamily="2" charset="-79"/>
      <p:regular r:id="rId25"/>
      <p:italic r:id="rId26"/>
    </p:embeddedFont>
    <p:embeddedFont>
      <p:font typeface="Urbanist" panose="020B0A04040200000203" pitchFamily="34" charset="77"/>
      <p:regular r:id="rId27"/>
      <p:bold r:id="rId28"/>
      <p:italic r:id="rId29"/>
      <p:boldItalic r:id="rId30"/>
    </p:embeddedFont>
    <p:embeddedFont>
      <p:font typeface="Urbanist Medium" panose="020B0A04040200000203" pitchFamily="34" charset="77"/>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576" autoAdjust="0"/>
  </p:normalViewPr>
  <p:slideViewPr>
    <p:cSldViewPr>
      <p:cViewPr>
        <p:scale>
          <a:sx n="69" d="100"/>
          <a:sy n="69" d="100"/>
        </p:scale>
        <p:origin x="2512" y="1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7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2AA2C7-90A3-4AF7-93D6-B5F0B29213F5}" type="datetimeFigureOut">
              <a:rPr lang="en-US" smtClean="0"/>
              <a:t>7/9/25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FBD2E-7FDE-4C48-9C64-1F9AD0E84C84}" type="slidenum">
              <a:rPr lang="en-US" smtClean="0"/>
              <a:t>‹#›</a:t>
            </a:fld>
            <a:endParaRPr lang="en-US"/>
          </a:p>
        </p:txBody>
      </p:sp>
    </p:spTree>
    <p:extLst>
      <p:ext uri="{BB962C8B-B14F-4D97-AF65-F5344CB8AC3E}">
        <p14:creationId xmlns:p14="http://schemas.microsoft.com/office/powerpoint/2010/main" val="255449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57800" y="3162300"/>
            <a:ext cx="7772400" cy="1470025"/>
          </a:xfrm>
        </p:spPr>
        <p:txBody>
          <a:bodyPr/>
          <a:lstStyle/>
          <a:p>
            <a:r>
              <a:rPr lang="en-US" dirty="0"/>
              <a:t>Click to edit Master title style</a:t>
            </a:r>
          </a:p>
        </p:txBody>
      </p:sp>
      <p:sp>
        <p:nvSpPr>
          <p:cNvPr id="3" name="Subtitle 2"/>
          <p:cNvSpPr>
            <a:spLocks noGrp="1"/>
          </p:cNvSpPr>
          <p:nvPr>
            <p:ph type="subTitle" idx="1"/>
          </p:nvPr>
        </p:nvSpPr>
        <p:spPr>
          <a:xfrm>
            <a:off x="5943600" y="4918075"/>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White">
    <p:spTree>
      <p:nvGrpSpPr>
        <p:cNvPr id="1" name=""/>
        <p:cNvGrpSpPr/>
        <p:nvPr/>
      </p:nvGrpSpPr>
      <p:grpSpPr>
        <a:xfrm>
          <a:off x="0" y="0"/>
          <a:ext cx="0" cy="0"/>
          <a:chOff x="0" y="0"/>
          <a:chExt cx="0" cy="0"/>
        </a:xfrm>
      </p:grpSpPr>
      <p:sp>
        <p:nvSpPr>
          <p:cNvPr id="2" name="Title 1"/>
          <p:cNvSpPr>
            <a:spLocks noGrp="1"/>
          </p:cNvSpPr>
          <p:nvPr>
            <p:ph type="title"/>
          </p:nvPr>
        </p:nvSpPr>
        <p:spPr>
          <a:xfrm>
            <a:off x="1447800" y="800100"/>
            <a:ext cx="8229600" cy="1143000"/>
          </a:xfrm>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urp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47800" y="800100"/>
            <a:ext cx="8229600" cy="1143000"/>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2193731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3009900"/>
            <a:ext cx="8229600" cy="5853113"/>
          </a:xfrm>
        </p:spPr>
        <p:txBody>
          <a:bodyPr/>
          <a:lstStyle>
            <a:lvl1pPr>
              <a:defRPr sz="3200">
                <a:latin typeface="Urbanist" panose="020B0A04040200000203" pitchFamily="34" charset="0"/>
                <a:ea typeface="Urbanist" panose="020B0A04040200000203" pitchFamily="34" charset="0"/>
                <a:cs typeface="Urbanist" panose="020B0A04040200000203" pitchFamily="34" charset="0"/>
              </a:defRPr>
            </a:lvl1pPr>
            <a:lvl2pPr>
              <a:defRPr sz="2800">
                <a:latin typeface="Urbanist" panose="020B0A04040200000203" pitchFamily="34" charset="0"/>
                <a:ea typeface="Urbanist" panose="020B0A04040200000203" pitchFamily="34" charset="0"/>
                <a:cs typeface="Urbanist" panose="020B0A04040200000203" pitchFamily="34" charset="0"/>
              </a:defRPr>
            </a:lvl2pPr>
            <a:lvl3pPr>
              <a:defRPr sz="2400">
                <a:latin typeface="Urbanist" panose="020B0A04040200000203" pitchFamily="34" charset="0"/>
                <a:ea typeface="Urbanist" panose="020B0A04040200000203" pitchFamily="34" charset="0"/>
                <a:cs typeface="Urbanist" panose="020B0A04040200000203" pitchFamily="34" charset="0"/>
              </a:defRPr>
            </a:lvl3pPr>
            <a:lvl4pPr>
              <a:defRPr sz="2000">
                <a:latin typeface="Urbanist" panose="020B0A04040200000203" pitchFamily="34" charset="0"/>
                <a:ea typeface="Urbanist" panose="020B0A04040200000203" pitchFamily="34" charset="0"/>
                <a:cs typeface="Urbanist" panose="020B0A04040200000203" pitchFamily="34" charset="0"/>
              </a:defRPr>
            </a:lvl4pPr>
            <a:lvl5pPr>
              <a:defRPr sz="2000">
                <a:latin typeface="Urbanist" panose="020B0A04040200000203" pitchFamily="34" charset="0"/>
                <a:ea typeface="Urbanist" panose="020B0A04040200000203" pitchFamily="34" charset="0"/>
                <a:cs typeface="Urbanist" panose="020B0A04040200000203"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EEA97399-0AEB-28A8-30BB-DBC099CB326C}"/>
              </a:ext>
            </a:extLst>
          </p:cNvPr>
          <p:cNvSpPr>
            <a:spLocks noGrp="1"/>
          </p:cNvSpPr>
          <p:nvPr>
            <p:ph type="title"/>
          </p:nvPr>
        </p:nvSpPr>
        <p:spPr>
          <a:xfrm>
            <a:off x="1447800" y="800100"/>
            <a:ext cx="8229600" cy="1143000"/>
          </a:xfrm>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9220200" cy="1143000"/>
          </a:xfrm>
          <a:prstGeom prst="rect">
            <a:avLst/>
          </a:prstGeom>
        </p:spPr>
        <p:txBody>
          <a:bodyPr vert="horz" lIns="91440" tIns="45720" rIns="91440" bIns="45720" rtlCol="0" anchor="ctr">
            <a:normAutofit/>
          </a:bodyPr>
          <a:lstStyle/>
          <a:p>
            <a:r>
              <a:rPr lang="en-US" dirty="0"/>
              <a:t>Click to edit the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Urbanist</a:t>
            </a:r>
          </a:p>
          <a:p>
            <a:pPr lvl="3"/>
            <a:endParaRPr lang="en-US" dirty="0"/>
          </a:p>
          <a:p>
            <a:pPr lvl="3"/>
            <a:endParaRPr lang="en-US" dirty="0"/>
          </a:p>
          <a:p>
            <a:pPr lvl="2"/>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0" r:id="rId5"/>
    <p:sldLayoutId id="2147483655" r:id="rId6"/>
    <p:sldLayoutId id="2147483656" r:id="rId7"/>
    <p:sldLayoutId id="2147483657" r:id="rId8"/>
  </p:sldLayoutIdLst>
  <p:hf hdr="0" ftr="0" dt="0"/>
  <p:txStyles>
    <p:titleStyle>
      <a:lvl1pPr algn="ctr" defTabSz="914400" rtl="0" eaLnBrk="1" latinLnBrk="0" hangingPunct="1">
        <a:spcBef>
          <a:spcPct val="0"/>
        </a:spcBef>
        <a:buNone/>
        <a:defRPr sz="4400" b="0" i="0" kern="1200">
          <a:solidFill>
            <a:schemeClr val="tx1"/>
          </a:solidFill>
          <a:latin typeface="Rubik Bold" pitchFamily="2" charset="-79"/>
          <a:ea typeface="+mj-ea"/>
          <a:cs typeface="Rubik Bold" pitchFamily="2" charset="-79"/>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Urbanist" panose="020B0A04040200000203" pitchFamily="34" charset="0"/>
          <a:ea typeface="Urbanist" panose="020B0A04040200000203" pitchFamily="34" charset="0"/>
          <a:cs typeface="Urbanist" panose="020B0A04040200000203"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rbanist" panose="020B0A04040200000203" pitchFamily="34" charset="0"/>
          <a:ea typeface="Urbanist" panose="020B0A04040200000203" pitchFamily="34" charset="0"/>
          <a:cs typeface="Urbanist" panose="020B0A04040200000203"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rbanist" panose="020B0A04040200000203" pitchFamily="34" charset="0"/>
          <a:ea typeface="Urbanist" panose="020B0A04040200000203" pitchFamily="34" charset="0"/>
          <a:cs typeface="Urbanist" panose="020B0A04040200000203"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2.svg"/><Relationship Id="rId9"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2.sv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2.sv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8.pn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hyperlink" Target="https://growbyleveldata.zendesk.com/hc/en-us/articles/37611152806683-Meetings-Overview" TargetMode="External"/><Relationship Id="rId13" Type="http://schemas.openxmlformats.org/officeDocument/2006/relationships/hyperlink" Target="https://growbyleveldata.zendesk.com/hc/en-us/sections/37610908973339-Analyze-Data" TargetMode="External"/><Relationship Id="rId3" Type="http://schemas.openxmlformats.org/officeDocument/2006/relationships/image" Target="../media/image8.png"/><Relationship Id="rId7" Type="http://schemas.openxmlformats.org/officeDocument/2006/relationships/hyperlink" Target="https://growbyleveldata.zendesk.com/hc/en-us/articles/37611147804187-Quick-Feedback-Overview" TargetMode="External"/><Relationship Id="rId12" Type="http://schemas.openxmlformats.org/officeDocument/2006/relationships/hyperlink" Target="https://growbyleveldata.zendesk.com/hc/en-us/articles/37611477880987-Touchpoint-Dashboard-Overview" TargetMode="External"/><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hyperlink" Target="https://growbyleveldata.zendesk.com/hc/en-us/articles/37611193690267-Assigning-Goals" TargetMode="External"/><Relationship Id="rId11" Type="http://schemas.openxmlformats.org/officeDocument/2006/relationships/hyperlink" Target="https://growbyleveldata.zendesk.com/hc/en-us/articles/37611162714651-Finding-Quick-Feedback" TargetMode="External"/><Relationship Id="rId5" Type="http://schemas.openxmlformats.org/officeDocument/2006/relationships/hyperlink" Target="https://growbyleveldata.zendesk.com/hc/en-us/articles/37611109024283-Assigning-Action-Steps" TargetMode="External"/><Relationship Id="rId15" Type="http://schemas.openxmlformats.org/officeDocument/2006/relationships/image" Target="../media/image28.png"/><Relationship Id="rId10" Type="http://schemas.openxmlformats.org/officeDocument/2006/relationships/hyperlink" Target="https://growbyleveldata.zendesk.com/hc/en-us/articles/37611709573531-Calendar-Overview" TargetMode="External"/><Relationship Id="rId4" Type="http://schemas.openxmlformats.org/officeDocument/2006/relationships/hyperlink" Target="https://growbyleveldata.zendesk.com/hc/en-us/articles/37611267678107-Observation-Form-Components" TargetMode="External"/><Relationship Id="rId9" Type="http://schemas.openxmlformats.org/officeDocument/2006/relationships/image" Target="../media/image27.png"/><Relationship Id="rId14" Type="http://schemas.openxmlformats.org/officeDocument/2006/relationships/hyperlink" Target="https://growbyleveldata.zendesk.com/hc/en-us/articles/37611170060699-Video-Coaching-Overview"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hyperlink" Target="mailto:GrowSupport@leveldata.com" TargetMode="External"/><Relationship Id="rId5" Type="http://schemas.openxmlformats.org/officeDocument/2006/relationships/hyperlink" Target="https://whetstone.zendesk.com/hc/en-us"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0F5E"/>
        </a:solidFill>
        <a:effectLst/>
      </p:bgPr>
    </p:bg>
    <p:spTree>
      <p:nvGrpSpPr>
        <p:cNvPr id="1" name=""/>
        <p:cNvGrpSpPr/>
        <p:nvPr/>
      </p:nvGrpSpPr>
      <p:grpSpPr>
        <a:xfrm>
          <a:off x="0" y="0"/>
          <a:ext cx="0" cy="0"/>
          <a:chOff x="0" y="0"/>
          <a:chExt cx="0" cy="0"/>
        </a:xfrm>
      </p:grpSpPr>
      <p:sp>
        <p:nvSpPr>
          <p:cNvPr id="2" name="Freeform 2"/>
          <p:cNvSpPr/>
          <p:nvPr/>
        </p:nvSpPr>
        <p:spPr>
          <a:xfrm>
            <a:off x="0" y="-25668"/>
            <a:ext cx="18288000" cy="10312668"/>
          </a:xfrm>
          <a:custGeom>
            <a:avLst/>
            <a:gdLst/>
            <a:ahLst/>
            <a:cxnLst/>
            <a:rect l="l" t="t" r="r" b="b"/>
            <a:pathLst>
              <a:path w="18288000" h="10312668">
                <a:moveTo>
                  <a:pt x="0" y="0"/>
                </a:moveTo>
                <a:lnTo>
                  <a:pt x="18288000" y="0"/>
                </a:lnTo>
                <a:lnTo>
                  <a:pt x="18288000" y="10312668"/>
                </a:lnTo>
                <a:lnTo>
                  <a:pt x="0" y="10312668"/>
                </a:lnTo>
                <a:lnTo>
                  <a:pt x="0" y="0"/>
                </a:lnTo>
                <a:close/>
              </a:path>
            </a:pathLst>
          </a:custGeom>
          <a:blipFill>
            <a:blip r:embed="rId2">
              <a:alphaModFix amt="42000"/>
            </a:blip>
            <a:stretch>
              <a:fillRect b="-17558"/>
            </a:stretch>
          </a:blipFill>
        </p:spPr>
        <p:txBody>
          <a:bodyPr/>
          <a:lstStyle/>
          <a:p>
            <a:endParaRPr lang="en-US"/>
          </a:p>
        </p:txBody>
      </p:sp>
      <p:sp>
        <p:nvSpPr>
          <p:cNvPr id="3" name="Freeform 3"/>
          <p:cNvSpPr/>
          <p:nvPr/>
        </p:nvSpPr>
        <p:spPr>
          <a:xfrm>
            <a:off x="15691057" y="7147"/>
            <a:ext cx="2455296" cy="10279854"/>
          </a:xfrm>
          <a:custGeom>
            <a:avLst/>
            <a:gdLst/>
            <a:ahLst/>
            <a:cxnLst/>
            <a:rect l="l" t="t" r="r" b="b"/>
            <a:pathLst>
              <a:path w="17208916" h="20907145">
                <a:moveTo>
                  <a:pt x="0" y="0"/>
                </a:moveTo>
                <a:lnTo>
                  <a:pt x="17208916" y="0"/>
                </a:lnTo>
                <a:lnTo>
                  <a:pt x="17208916" y="20907145"/>
                </a:lnTo>
                <a:lnTo>
                  <a:pt x="0" y="20907145"/>
                </a:lnTo>
                <a:lnTo>
                  <a:pt x="0" y="0"/>
                </a:lnTo>
                <a:close/>
              </a:path>
            </a:pathLst>
          </a:custGeom>
          <a:blipFill>
            <a:blip r:embed="rId3"/>
            <a:stretch>
              <a:fillRect l="143" t="-58374" r="-601036" b="-45006"/>
            </a:stretch>
          </a:blipFill>
        </p:spPr>
        <p:txBody>
          <a:bodyPr/>
          <a:lstStyle/>
          <a:p>
            <a:endParaRPr lang="en-US" dirty="0"/>
          </a:p>
        </p:txBody>
      </p:sp>
      <p:sp>
        <p:nvSpPr>
          <p:cNvPr id="7" name="Freeform 7"/>
          <p:cNvSpPr/>
          <p:nvPr/>
        </p:nvSpPr>
        <p:spPr>
          <a:xfrm>
            <a:off x="595496" y="483197"/>
            <a:ext cx="3091551" cy="545503"/>
          </a:xfrm>
          <a:custGeom>
            <a:avLst/>
            <a:gdLst/>
            <a:ahLst/>
            <a:cxnLst/>
            <a:rect l="l" t="t" r="r" b="b"/>
            <a:pathLst>
              <a:path w="3091551" h="545503">
                <a:moveTo>
                  <a:pt x="0" y="0"/>
                </a:moveTo>
                <a:lnTo>
                  <a:pt x="3091550" y="0"/>
                </a:lnTo>
                <a:lnTo>
                  <a:pt x="3091550" y="545503"/>
                </a:lnTo>
                <a:lnTo>
                  <a:pt x="0" y="545503"/>
                </a:lnTo>
                <a:lnTo>
                  <a:pt x="0" y="0"/>
                </a:lnTo>
                <a:close/>
              </a:path>
            </a:pathLst>
          </a:custGeom>
          <a:blipFill>
            <a:blip r:embed="rId4"/>
            <a:stretch>
              <a:fillRect/>
            </a:stretch>
          </a:blipFill>
        </p:spPr>
        <p:txBody>
          <a:bodyPr/>
          <a:lstStyle/>
          <a:p>
            <a:endParaRPr lang="en-US"/>
          </a:p>
        </p:txBody>
      </p:sp>
      <p:grpSp>
        <p:nvGrpSpPr>
          <p:cNvPr id="11" name="Group 11"/>
          <p:cNvGrpSpPr/>
          <p:nvPr/>
        </p:nvGrpSpPr>
        <p:grpSpPr>
          <a:xfrm>
            <a:off x="548206" y="8874080"/>
            <a:ext cx="4935365" cy="768440"/>
            <a:chOff x="0" y="0"/>
            <a:chExt cx="4232758" cy="659043"/>
          </a:xfrm>
        </p:grpSpPr>
        <p:sp>
          <p:nvSpPr>
            <p:cNvPr id="12" name="Freeform 12"/>
            <p:cNvSpPr/>
            <p:nvPr/>
          </p:nvSpPr>
          <p:spPr>
            <a:xfrm>
              <a:off x="0" y="0"/>
              <a:ext cx="4232758" cy="659043"/>
            </a:xfrm>
            <a:custGeom>
              <a:avLst/>
              <a:gdLst/>
              <a:ahLst/>
              <a:cxnLst/>
              <a:rect l="l" t="t" r="r" b="b"/>
              <a:pathLst>
                <a:path w="4232758" h="659043">
                  <a:moveTo>
                    <a:pt x="4029558" y="0"/>
                  </a:moveTo>
                  <a:cubicBezTo>
                    <a:pt x="4141782" y="0"/>
                    <a:pt x="4232758" y="147532"/>
                    <a:pt x="4232758" y="329522"/>
                  </a:cubicBezTo>
                  <a:cubicBezTo>
                    <a:pt x="4232758" y="511511"/>
                    <a:pt x="4141782" y="659043"/>
                    <a:pt x="4029558" y="659043"/>
                  </a:cubicBezTo>
                  <a:lnTo>
                    <a:pt x="203200" y="659043"/>
                  </a:lnTo>
                  <a:cubicBezTo>
                    <a:pt x="90976" y="659043"/>
                    <a:pt x="0" y="511511"/>
                    <a:pt x="0" y="329522"/>
                  </a:cubicBezTo>
                  <a:cubicBezTo>
                    <a:pt x="0" y="147532"/>
                    <a:pt x="90976" y="0"/>
                    <a:pt x="203200" y="0"/>
                  </a:cubicBezTo>
                  <a:close/>
                </a:path>
              </a:pathLst>
            </a:custGeom>
            <a:solidFill>
              <a:srgbClr val="140F5E"/>
            </a:solidFill>
          </p:spPr>
          <p:txBody>
            <a:bodyPr/>
            <a:lstStyle/>
            <a:p>
              <a:endParaRPr lang="en-US"/>
            </a:p>
          </p:txBody>
        </p:sp>
        <p:sp>
          <p:nvSpPr>
            <p:cNvPr id="13" name="TextBox 13"/>
            <p:cNvSpPr txBox="1"/>
            <p:nvPr/>
          </p:nvSpPr>
          <p:spPr>
            <a:xfrm>
              <a:off x="0" y="-38100"/>
              <a:ext cx="4232758" cy="697143"/>
            </a:xfrm>
            <a:prstGeom prst="rect">
              <a:avLst/>
            </a:prstGeom>
          </p:spPr>
          <p:txBody>
            <a:bodyPr lIns="50800" tIns="50800" rIns="50800" bIns="50800" rtlCol="0" anchor="ctr"/>
            <a:lstStyle/>
            <a:p>
              <a:pPr algn="ctr">
                <a:lnSpc>
                  <a:spcPts val="2659"/>
                </a:lnSpc>
                <a:spcBef>
                  <a:spcPct val="0"/>
                </a:spcBef>
              </a:pPr>
              <a:endParaRPr/>
            </a:p>
          </p:txBody>
        </p:sp>
      </p:grpSp>
      <p:pic>
        <p:nvPicPr>
          <p:cNvPr id="28" name="Picture 27" descr="A blue circle with a black background&#10;&#10;AI-generated content may be incorrect.">
            <a:extLst>
              <a:ext uri="{FF2B5EF4-FFF2-40B4-BE49-F238E27FC236}">
                <a16:creationId xmlns:a16="http://schemas.microsoft.com/office/drawing/2014/main" id="{DE4600E5-47DC-4846-CEF1-EBB94C0BC4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04993" y="5787855"/>
            <a:ext cx="3355855" cy="4491999"/>
          </a:xfrm>
          <a:prstGeom prst="rect">
            <a:avLst/>
          </a:prstGeom>
        </p:spPr>
      </p:pic>
      <p:pic>
        <p:nvPicPr>
          <p:cNvPr id="26" name="Picture 25" descr="A green and blue circles&#10;&#10;AI-generated content may be incorrect.">
            <a:extLst>
              <a:ext uri="{FF2B5EF4-FFF2-40B4-BE49-F238E27FC236}">
                <a16:creationId xmlns:a16="http://schemas.microsoft.com/office/drawing/2014/main" id="{23D7ED58-4E10-BED5-AB35-1702FCB539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1992" y="7146"/>
            <a:ext cx="12486033" cy="10287000"/>
          </a:xfrm>
          <a:prstGeom prst="rect">
            <a:avLst/>
          </a:prstGeom>
        </p:spPr>
      </p:pic>
      <p:sp>
        <p:nvSpPr>
          <p:cNvPr id="10" name="TextBox 10"/>
          <p:cNvSpPr txBox="1"/>
          <p:nvPr/>
        </p:nvSpPr>
        <p:spPr>
          <a:xfrm>
            <a:off x="3134166" y="4124057"/>
            <a:ext cx="12442396" cy="1288814"/>
          </a:xfrm>
          <a:prstGeom prst="rect">
            <a:avLst/>
          </a:prstGeom>
        </p:spPr>
        <p:txBody>
          <a:bodyPr wrap="square" lIns="0" tIns="0" rIns="0" bIns="0" rtlCol="0" anchor="t">
            <a:spAutoFit/>
          </a:bodyPr>
          <a:lstStyle/>
          <a:p>
            <a:pPr algn="ctr">
              <a:lnSpc>
                <a:spcPts val="10782"/>
              </a:lnSpc>
            </a:pPr>
            <a:r>
              <a:rPr lang="en-US" sz="7701" dirty="0">
                <a:solidFill>
                  <a:srgbClr val="FFFFFF"/>
                </a:solidFill>
                <a:latin typeface="Rubik Bold" pitchFamily="2" charset="-79"/>
                <a:ea typeface="Rubik Bold"/>
                <a:cs typeface="Rubik Bold" pitchFamily="2" charset="-79"/>
                <a:sym typeface="Rubik"/>
              </a:rPr>
              <a:t>In-House Training Guide</a:t>
            </a:r>
          </a:p>
        </p:txBody>
      </p:sp>
      <p:sp>
        <p:nvSpPr>
          <p:cNvPr id="14" name="TextBox 14"/>
          <p:cNvSpPr txBox="1"/>
          <p:nvPr/>
        </p:nvSpPr>
        <p:spPr>
          <a:xfrm>
            <a:off x="1396904" y="9037951"/>
            <a:ext cx="3019322" cy="440698"/>
          </a:xfrm>
          <a:prstGeom prst="rect">
            <a:avLst/>
          </a:prstGeom>
        </p:spPr>
        <p:txBody>
          <a:bodyPr wrap="square" lIns="0" tIns="0" rIns="0" bIns="0" rtlCol="0" anchor="t">
            <a:spAutoFit/>
          </a:bodyPr>
          <a:lstStyle/>
          <a:p>
            <a:pPr algn="ctr">
              <a:lnSpc>
                <a:spcPts val="3703"/>
              </a:lnSpc>
            </a:pPr>
            <a:r>
              <a:rPr lang="en-US" sz="2645" dirty="0">
                <a:solidFill>
                  <a:srgbClr val="92D941"/>
                </a:solidFill>
                <a:latin typeface="Urbanist" panose="020B0A04040200000203" pitchFamily="34" charset="0"/>
                <a:ea typeface="Urbanist" panose="020B0A04040200000203" pitchFamily="34" charset="0"/>
                <a:cs typeface="Urbanist" panose="020B0A04040200000203" pitchFamily="34" charset="0"/>
                <a:sym typeface="Rubik"/>
              </a:rPr>
              <a:t>Updated July 2025</a:t>
            </a:r>
          </a:p>
        </p:txBody>
      </p:sp>
      <p:sp>
        <p:nvSpPr>
          <p:cNvPr id="24" name="TextBox 24"/>
          <p:cNvSpPr txBox="1"/>
          <p:nvPr/>
        </p:nvSpPr>
        <p:spPr>
          <a:xfrm>
            <a:off x="4994231" y="5732833"/>
            <a:ext cx="8299536" cy="2821285"/>
          </a:xfrm>
          <a:prstGeom prst="rect">
            <a:avLst/>
          </a:prstGeom>
        </p:spPr>
        <p:txBody>
          <a:bodyPr lIns="0" tIns="0" rIns="0" bIns="0" rtlCol="0" anchor="t">
            <a:spAutoFit/>
          </a:bodyPr>
          <a:lstStyle/>
          <a:p>
            <a:pPr algn="ctr">
              <a:lnSpc>
                <a:spcPts val="5538"/>
              </a:lnSpc>
            </a:pPr>
            <a:r>
              <a:rPr lang="en-US" sz="4693" dirty="0">
                <a:solidFill>
                  <a:srgbClr val="FFFFFF"/>
                </a:solidFill>
                <a:latin typeface="Rubik Bold" pitchFamily="2" charset="-79"/>
                <a:cs typeface="Rubik Bold" pitchFamily="2" charset="-79"/>
              </a:rPr>
              <a:t>A complete guide to integrating Grow training into your Professional Development</a:t>
            </a:r>
            <a:endParaRPr lang="en-US" sz="4693" dirty="0">
              <a:solidFill>
                <a:srgbClr val="FFFFFF"/>
              </a:solidFill>
              <a:latin typeface="Rubik Bold" pitchFamily="2" charset="-79"/>
              <a:cs typeface="Rubik Bold" pitchFamily="2" charset="-79"/>
              <a:sym typeface="Rubik"/>
            </a:endParaRPr>
          </a:p>
        </p:txBody>
      </p:sp>
      <p:sp>
        <p:nvSpPr>
          <p:cNvPr id="9" name="Freeform 9"/>
          <p:cNvSpPr/>
          <p:nvPr/>
        </p:nvSpPr>
        <p:spPr>
          <a:xfrm>
            <a:off x="8267907" y="2335566"/>
            <a:ext cx="1752184" cy="1520161"/>
          </a:xfrm>
          <a:custGeom>
            <a:avLst/>
            <a:gdLst/>
            <a:ahLst/>
            <a:cxnLst/>
            <a:rect l="l" t="t" r="r" b="b"/>
            <a:pathLst>
              <a:path w="1752184" h="1520161">
                <a:moveTo>
                  <a:pt x="0" y="0"/>
                </a:moveTo>
                <a:lnTo>
                  <a:pt x="1752184" y="0"/>
                </a:lnTo>
                <a:lnTo>
                  <a:pt x="1752184" y="1520161"/>
                </a:lnTo>
                <a:lnTo>
                  <a:pt x="0" y="1520161"/>
                </a:lnTo>
                <a:lnTo>
                  <a:pt x="0" y="0"/>
                </a:lnTo>
                <a:close/>
              </a:path>
            </a:pathLst>
          </a:custGeom>
          <a:blipFill>
            <a:blip r:embed="rId4"/>
            <a:stretch>
              <a:fillRect r="-391686"/>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98DBE-C2C7-0B5D-CB39-00213800820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88B9711-6D5A-8AAF-97AA-1DD601CA970B}"/>
              </a:ext>
            </a:extLst>
          </p:cNvPr>
          <p:cNvSpPr/>
          <p:nvPr/>
        </p:nvSpPr>
        <p:spPr>
          <a:xfrm>
            <a:off x="4665" y="3919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sz="1400"/>
          </a:p>
        </p:txBody>
      </p:sp>
      <p:grpSp>
        <p:nvGrpSpPr>
          <p:cNvPr id="3" name="Group 3">
            <a:extLst>
              <a:ext uri="{FF2B5EF4-FFF2-40B4-BE49-F238E27FC236}">
                <a16:creationId xmlns:a16="http://schemas.microsoft.com/office/drawing/2014/main" id="{FFFD51B4-30F0-B3AC-9444-9D49E5C11EFD}"/>
              </a:ext>
            </a:extLst>
          </p:cNvPr>
          <p:cNvGrpSpPr/>
          <p:nvPr/>
        </p:nvGrpSpPr>
        <p:grpSpPr>
          <a:xfrm>
            <a:off x="-4678" y="-38100"/>
            <a:ext cx="18292677" cy="3083076"/>
            <a:chOff x="0" y="0"/>
            <a:chExt cx="5075597" cy="812004"/>
          </a:xfrm>
        </p:grpSpPr>
        <p:sp>
          <p:nvSpPr>
            <p:cNvPr id="4" name="Freeform 4">
              <a:extLst>
                <a:ext uri="{FF2B5EF4-FFF2-40B4-BE49-F238E27FC236}">
                  <a16:creationId xmlns:a16="http://schemas.microsoft.com/office/drawing/2014/main" id="{32195867-9A16-C657-EA21-8588CAD60F61}"/>
                </a:ext>
              </a:extLst>
            </p:cNvPr>
            <p:cNvSpPr/>
            <p:nvPr/>
          </p:nvSpPr>
          <p:spPr>
            <a:xfrm>
              <a:off x="0" y="0"/>
              <a:ext cx="5075597" cy="812004"/>
            </a:xfrm>
            <a:custGeom>
              <a:avLst/>
              <a:gdLst/>
              <a:ahLst/>
              <a:cxnLst/>
              <a:rect l="l" t="t" r="r" b="b"/>
              <a:pathLst>
                <a:path w="5075597" h="812004">
                  <a:moveTo>
                    <a:pt x="0" y="0"/>
                  </a:moveTo>
                  <a:lnTo>
                    <a:pt x="5075597" y="0"/>
                  </a:lnTo>
                  <a:lnTo>
                    <a:pt x="5075597" y="812004"/>
                  </a:lnTo>
                  <a:lnTo>
                    <a:pt x="0" y="812004"/>
                  </a:lnTo>
                  <a:close/>
                </a:path>
              </a:pathLst>
            </a:custGeom>
            <a:solidFill>
              <a:srgbClr val="140F5E"/>
            </a:solidFill>
          </p:spPr>
          <p:txBody>
            <a:bodyPr/>
            <a:lstStyle/>
            <a:p>
              <a:endParaRPr lang="en-US" sz="1400"/>
            </a:p>
          </p:txBody>
        </p:sp>
        <p:sp>
          <p:nvSpPr>
            <p:cNvPr id="5" name="TextBox 5">
              <a:extLst>
                <a:ext uri="{FF2B5EF4-FFF2-40B4-BE49-F238E27FC236}">
                  <a16:creationId xmlns:a16="http://schemas.microsoft.com/office/drawing/2014/main" id="{5305B77C-35D5-CA60-4203-F1A7CE15A038}"/>
                </a:ext>
              </a:extLst>
            </p:cNvPr>
            <p:cNvSpPr txBox="1"/>
            <p:nvPr/>
          </p:nvSpPr>
          <p:spPr>
            <a:xfrm>
              <a:off x="0" y="-190500"/>
              <a:ext cx="5075597" cy="1002504"/>
            </a:xfrm>
            <a:prstGeom prst="rect">
              <a:avLst/>
            </a:prstGeom>
          </p:spPr>
          <p:txBody>
            <a:bodyPr lIns="50800" tIns="50800" rIns="50800" bIns="50800" rtlCol="0" anchor="ctr"/>
            <a:lstStyle/>
            <a:p>
              <a:pPr algn="ctr">
                <a:lnSpc>
                  <a:spcPts val="5040"/>
                </a:lnSpc>
              </a:pPr>
              <a:endParaRPr sz="1400"/>
            </a:p>
          </p:txBody>
        </p:sp>
      </p:grpSp>
      <p:sp>
        <p:nvSpPr>
          <p:cNvPr id="6" name="Freeform 6">
            <a:extLst>
              <a:ext uri="{FF2B5EF4-FFF2-40B4-BE49-F238E27FC236}">
                <a16:creationId xmlns:a16="http://schemas.microsoft.com/office/drawing/2014/main" id="{2CA5F7CF-EDBC-F6F5-8E45-762A0A293038}"/>
              </a:ext>
            </a:extLst>
          </p:cNvPr>
          <p:cNvSpPr/>
          <p:nvPr/>
        </p:nvSpPr>
        <p:spPr>
          <a:xfrm>
            <a:off x="1243097" y="3795090"/>
            <a:ext cx="315813" cy="315813"/>
          </a:xfrm>
          <a:custGeom>
            <a:avLst/>
            <a:gdLst/>
            <a:ahLst/>
            <a:cxnLst/>
            <a:rect l="l" t="t" r="r" b="b"/>
            <a:pathLst>
              <a:path w="315813" h="315813">
                <a:moveTo>
                  <a:pt x="0" y="0"/>
                </a:moveTo>
                <a:lnTo>
                  <a:pt x="315813" y="0"/>
                </a:lnTo>
                <a:lnTo>
                  <a:pt x="315813" y="315813"/>
                </a:lnTo>
                <a:lnTo>
                  <a:pt x="0" y="3158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400"/>
          </a:p>
        </p:txBody>
      </p:sp>
      <p:sp>
        <p:nvSpPr>
          <p:cNvPr id="11" name="Freeform 11">
            <a:extLst>
              <a:ext uri="{FF2B5EF4-FFF2-40B4-BE49-F238E27FC236}">
                <a16:creationId xmlns:a16="http://schemas.microsoft.com/office/drawing/2014/main" id="{DC66F4B6-6F32-3279-E6B8-39C0528D17BC}"/>
              </a:ext>
            </a:extLst>
          </p:cNvPr>
          <p:cNvSpPr/>
          <p:nvPr/>
        </p:nvSpPr>
        <p:spPr>
          <a:xfrm>
            <a:off x="11901275" y="171929"/>
            <a:ext cx="6878429" cy="3036091"/>
          </a:xfrm>
          <a:custGeom>
            <a:avLst/>
            <a:gdLst/>
            <a:ahLst/>
            <a:cxnLst/>
            <a:rect l="l" t="t" r="r" b="b"/>
            <a:pathLst>
              <a:path w="6878429" h="3036091">
                <a:moveTo>
                  <a:pt x="0" y="0"/>
                </a:moveTo>
                <a:lnTo>
                  <a:pt x="6878429" y="0"/>
                </a:lnTo>
                <a:lnTo>
                  <a:pt x="6878429" y="3036091"/>
                </a:lnTo>
                <a:lnTo>
                  <a:pt x="0" y="3036091"/>
                </a:lnTo>
                <a:lnTo>
                  <a:pt x="0" y="0"/>
                </a:lnTo>
                <a:close/>
              </a:path>
            </a:pathLst>
          </a:custGeom>
          <a:blipFill>
            <a:blip r:embed="rId5">
              <a:alphaModFix amt="14000"/>
            </a:blip>
            <a:stretch>
              <a:fillRect r="-391686" b="-96555"/>
            </a:stretch>
          </a:blipFill>
        </p:spPr>
        <p:txBody>
          <a:bodyPr/>
          <a:lstStyle/>
          <a:p>
            <a:endParaRPr lang="en-US" sz="1400"/>
          </a:p>
        </p:txBody>
      </p:sp>
      <p:sp>
        <p:nvSpPr>
          <p:cNvPr id="14" name="Freeform 14">
            <a:extLst>
              <a:ext uri="{FF2B5EF4-FFF2-40B4-BE49-F238E27FC236}">
                <a16:creationId xmlns:a16="http://schemas.microsoft.com/office/drawing/2014/main" id="{396F81EA-DE1E-1BA6-009F-B51CFB6CF034}"/>
              </a:ext>
            </a:extLst>
          </p:cNvPr>
          <p:cNvSpPr/>
          <p:nvPr/>
        </p:nvSpPr>
        <p:spPr>
          <a:xfrm rot="-5400000">
            <a:off x="12279499" y="3249798"/>
            <a:ext cx="9219101" cy="2797902"/>
          </a:xfrm>
          <a:custGeom>
            <a:avLst/>
            <a:gdLst/>
            <a:ahLst/>
            <a:cxnLst/>
            <a:rect l="l" t="t" r="r" b="b"/>
            <a:pathLst>
              <a:path w="9219101" h="8601075">
                <a:moveTo>
                  <a:pt x="0" y="0"/>
                </a:moveTo>
                <a:lnTo>
                  <a:pt x="9219101" y="0"/>
                </a:lnTo>
                <a:lnTo>
                  <a:pt x="9219101" y="8601075"/>
                </a:lnTo>
                <a:lnTo>
                  <a:pt x="0" y="8601075"/>
                </a:lnTo>
                <a:lnTo>
                  <a:pt x="0" y="0"/>
                </a:lnTo>
                <a:close/>
              </a:path>
            </a:pathLst>
          </a:custGeom>
          <a:blipFill>
            <a:blip r:embed="rId6"/>
            <a:stretch>
              <a:fillRect t="-110398" b="-317809"/>
            </a:stretch>
          </a:blipFill>
        </p:spPr>
        <p:txBody>
          <a:bodyPr/>
          <a:lstStyle/>
          <a:p>
            <a:endParaRPr lang="en-US" sz="1400"/>
          </a:p>
        </p:txBody>
      </p:sp>
      <p:sp>
        <p:nvSpPr>
          <p:cNvPr id="25" name="Freeform 25">
            <a:extLst>
              <a:ext uri="{FF2B5EF4-FFF2-40B4-BE49-F238E27FC236}">
                <a16:creationId xmlns:a16="http://schemas.microsoft.com/office/drawing/2014/main" id="{FEBAE7D7-8BAD-B522-E4FA-23650786FD10}"/>
              </a:ext>
            </a:extLst>
          </p:cNvPr>
          <p:cNvSpPr/>
          <p:nvPr/>
        </p:nvSpPr>
        <p:spPr>
          <a:xfrm>
            <a:off x="-4677" y="4203012"/>
            <a:ext cx="790895" cy="4649779"/>
          </a:xfrm>
          <a:custGeom>
            <a:avLst/>
            <a:gdLst/>
            <a:ahLst/>
            <a:cxnLst/>
            <a:rect l="l" t="t" r="r" b="b"/>
            <a:pathLst>
              <a:path w="1572435" h="4649779">
                <a:moveTo>
                  <a:pt x="0" y="0"/>
                </a:moveTo>
                <a:lnTo>
                  <a:pt x="1572434" y="0"/>
                </a:lnTo>
                <a:lnTo>
                  <a:pt x="1572434" y="4649779"/>
                </a:lnTo>
                <a:lnTo>
                  <a:pt x="0" y="4649779"/>
                </a:lnTo>
                <a:lnTo>
                  <a:pt x="0" y="0"/>
                </a:lnTo>
                <a:close/>
              </a:path>
            </a:pathLst>
          </a:custGeom>
          <a:blipFill>
            <a:blip r:embed="rId7"/>
            <a:stretch>
              <a:fillRect l="-98818" b="-2861"/>
            </a:stretch>
          </a:blipFill>
        </p:spPr>
        <p:txBody>
          <a:bodyPr/>
          <a:lstStyle/>
          <a:p>
            <a:endParaRPr lang="en-US" sz="1400"/>
          </a:p>
        </p:txBody>
      </p:sp>
      <p:sp>
        <p:nvSpPr>
          <p:cNvPr id="27" name="TextBox 27">
            <a:extLst>
              <a:ext uri="{FF2B5EF4-FFF2-40B4-BE49-F238E27FC236}">
                <a16:creationId xmlns:a16="http://schemas.microsoft.com/office/drawing/2014/main" id="{546C1140-D0AC-A3AD-C48A-A18E1A958C7B}"/>
              </a:ext>
            </a:extLst>
          </p:cNvPr>
          <p:cNvSpPr txBox="1"/>
          <p:nvPr/>
        </p:nvSpPr>
        <p:spPr>
          <a:xfrm>
            <a:off x="1806054" y="3776154"/>
            <a:ext cx="12367146" cy="365485"/>
          </a:xfrm>
          <a:prstGeom prst="rect">
            <a:avLst/>
          </a:prstGeom>
        </p:spPr>
        <p:txBody>
          <a:bodyPr wrap="square" lIns="0" tIns="0" rIns="0" bIns="0" rtlCol="0" anchor="t">
            <a:spAutoFit/>
          </a:bodyPr>
          <a:lstStyle/>
          <a:p>
            <a:pPr>
              <a:lnSpc>
                <a:spcPts val="3026"/>
              </a:lnSpc>
            </a:pPr>
            <a:r>
              <a:rPr lang="en-US" sz="2400" b="1" dirty="0">
                <a:latin typeface="Urbanist" panose="020B0A04040200000203" pitchFamily="34" charset="77"/>
                <a:ea typeface="Urbanist" panose="020B0A04040200000203" pitchFamily="34" charset="77"/>
                <a:cs typeface="Urbanist" panose="020B0A04040200000203" pitchFamily="34" charset="77"/>
              </a:rPr>
              <a:t>Make a copy to create your own plan and see an example on the next slide</a:t>
            </a:r>
            <a:endParaRPr lang="en-US" sz="2800" dirty="0">
              <a:solidFill>
                <a:srgbClr val="140F5E"/>
              </a:solidFill>
              <a:latin typeface="Urbanist" panose="020B0A04040200000203" pitchFamily="34" charset="77"/>
              <a:ea typeface="Urbanist" panose="020B0A04040200000203" pitchFamily="34" charset="77"/>
              <a:cs typeface="Urbanist" panose="020B0A04040200000203" pitchFamily="34" charset="77"/>
              <a:sym typeface="Rubik"/>
            </a:endParaRPr>
          </a:p>
        </p:txBody>
      </p:sp>
      <p:grpSp>
        <p:nvGrpSpPr>
          <p:cNvPr id="38" name="Group 38">
            <a:extLst>
              <a:ext uri="{FF2B5EF4-FFF2-40B4-BE49-F238E27FC236}">
                <a16:creationId xmlns:a16="http://schemas.microsoft.com/office/drawing/2014/main" id="{CA9078B8-691C-AF85-CA90-E21C2B9970C6}"/>
              </a:ext>
            </a:extLst>
          </p:cNvPr>
          <p:cNvGrpSpPr/>
          <p:nvPr/>
        </p:nvGrpSpPr>
        <p:grpSpPr>
          <a:xfrm>
            <a:off x="12880519" y="9542728"/>
            <a:ext cx="5123908" cy="493458"/>
            <a:chOff x="0" y="0"/>
            <a:chExt cx="6831877" cy="657944"/>
          </a:xfrm>
        </p:grpSpPr>
        <p:grpSp>
          <p:nvGrpSpPr>
            <p:cNvPr id="39" name="Group 39">
              <a:extLst>
                <a:ext uri="{FF2B5EF4-FFF2-40B4-BE49-F238E27FC236}">
                  <a16:creationId xmlns:a16="http://schemas.microsoft.com/office/drawing/2014/main" id="{570F584E-14FB-3DCC-652D-ADCA0993A174}"/>
                </a:ext>
              </a:extLst>
            </p:cNvPr>
            <p:cNvGrpSpPr/>
            <p:nvPr/>
          </p:nvGrpSpPr>
          <p:grpSpPr>
            <a:xfrm>
              <a:off x="6173933" y="0"/>
              <a:ext cx="657944" cy="657944"/>
              <a:chOff x="0" y="0"/>
              <a:chExt cx="812800" cy="812800"/>
            </a:xfrm>
          </p:grpSpPr>
          <p:sp>
            <p:nvSpPr>
              <p:cNvPr id="40" name="Freeform 40">
                <a:extLst>
                  <a:ext uri="{FF2B5EF4-FFF2-40B4-BE49-F238E27FC236}">
                    <a16:creationId xmlns:a16="http://schemas.microsoft.com/office/drawing/2014/main" id="{8A863CE5-F491-457B-BE16-5D9E668CBF9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sz="1400"/>
              </a:p>
            </p:txBody>
          </p:sp>
          <p:sp>
            <p:nvSpPr>
              <p:cNvPr id="41" name="TextBox 41">
                <a:extLst>
                  <a:ext uri="{FF2B5EF4-FFF2-40B4-BE49-F238E27FC236}">
                    <a16:creationId xmlns:a16="http://schemas.microsoft.com/office/drawing/2014/main" id="{985378C7-9750-9351-137D-1FC3D55114F1}"/>
                  </a:ext>
                </a:extLst>
              </p:cNvPr>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sz="1400"/>
              </a:p>
            </p:txBody>
          </p:sp>
        </p:grpSp>
        <p:sp>
          <p:nvSpPr>
            <p:cNvPr id="42" name="TextBox 42">
              <a:extLst>
                <a:ext uri="{FF2B5EF4-FFF2-40B4-BE49-F238E27FC236}">
                  <a16:creationId xmlns:a16="http://schemas.microsoft.com/office/drawing/2014/main" id="{494325ED-A514-D050-1102-87A34031AA96}"/>
                </a:ext>
              </a:extLst>
            </p:cNvPr>
            <p:cNvSpPr txBox="1"/>
            <p:nvPr/>
          </p:nvSpPr>
          <p:spPr>
            <a:xfrm>
              <a:off x="6173933" y="138472"/>
              <a:ext cx="657944" cy="321284"/>
            </a:xfrm>
            <a:prstGeom prst="rect">
              <a:avLst/>
            </a:prstGeom>
          </p:spPr>
          <p:txBody>
            <a:bodyPr lIns="0" tIns="0" rIns="0" bIns="0" rtlCol="0" anchor="t">
              <a:spAutoFit/>
            </a:bodyPr>
            <a:lstStyle/>
            <a:p>
              <a:pPr algn="ctr">
                <a:lnSpc>
                  <a:spcPts val="2100"/>
                </a:lnSpc>
                <a:spcBef>
                  <a:spcPct val="0"/>
                </a:spcBef>
              </a:pPr>
              <a:fld id="{00FE8DFE-96BA-417D-9B42-253C9092AD1C}" type="slidenum">
                <a:rPr lang="en-US" sz="1200" smtClean="0">
                  <a:solidFill>
                    <a:srgbClr val="FFFFFF"/>
                  </a:solidFill>
                  <a:latin typeface="Rubik Bold" pitchFamily="2" charset="-79"/>
                  <a:ea typeface="Rubik Bold"/>
                  <a:cs typeface="Rubik Bold" pitchFamily="2" charset="-79"/>
                  <a:sym typeface="Rubik"/>
                </a:rPr>
                <a:t>10</a:t>
              </a:fld>
              <a:endParaRPr lang="en-US" sz="1200" dirty="0">
                <a:solidFill>
                  <a:srgbClr val="FFFFFF"/>
                </a:solidFill>
                <a:latin typeface="Rubik Bold" pitchFamily="2" charset="-79"/>
                <a:ea typeface="Rubik Bold"/>
                <a:cs typeface="Rubik Bold" pitchFamily="2" charset="-79"/>
                <a:sym typeface="Rubik"/>
              </a:endParaRPr>
            </a:p>
          </p:txBody>
        </p:sp>
        <p:sp>
          <p:nvSpPr>
            <p:cNvPr id="44" name="Freeform 44">
              <a:extLst>
                <a:ext uri="{FF2B5EF4-FFF2-40B4-BE49-F238E27FC236}">
                  <a16:creationId xmlns:a16="http://schemas.microsoft.com/office/drawing/2014/main" id="{31FA69CE-DD45-229D-AF93-6135F6DF13B6}"/>
                </a:ext>
              </a:extLst>
            </p:cNvPr>
            <p:cNvSpPr/>
            <p:nvPr/>
          </p:nvSpPr>
          <p:spPr>
            <a:xfrm>
              <a:off x="0" y="126728"/>
              <a:ext cx="433817" cy="433817"/>
            </a:xfrm>
            <a:custGeom>
              <a:avLst/>
              <a:gdLst/>
              <a:ahLst/>
              <a:cxnLst/>
              <a:rect l="l" t="t" r="r" b="b"/>
              <a:pathLst>
                <a:path w="433817" h="433817">
                  <a:moveTo>
                    <a:pt x="0" y="0"/>
                  </a:moveTo>
                  <a:lnTo>
                    <a:pt x="433817" y="0"/>
                  </a:lnTo>
                  <a:lnTo>
                    <a:pt x="433817" y="433816"/>
                  </a:lnTo>
                  <a:lnTo>
                    <a:pt x="0" y="4338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400"/>
            </a:p>
          </p:txBody>
        </p:sp>
      </p:grpSp>
      <p:pic>
        <p:nvPicPr>
          <p:cNvPr id="48" name="Picture 47" descr="A green circle with a black background&#10;&#10;AI-generated content may be incorrect.">
            <a:extLst>
              <a:ext uri="{FF2B5EF4-FFF2-40B4-BE49-F238E27FC236}">
                <a16:creationId xmlns:a16="http://schemas.microsoft.com/office/drawing/2014/main" id="{C874FBB2-85E5-E2F2-BEED-75ACFBD7A36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725526" y="268802"/>
            <a:ext cx="3463480" cy="3463480"/>
          </a:xfrm>
          <a:prstGeom prst="rect">
            <a:avLst/>
          </a:prstGeom>
        </p:spPr>
      </p:pic>
      <p:sp>
        <p:nvSpPr>
          <p:cNvPr id="10" name="TextBox 10">
            <a:extLst>
              <a:ext uri="{FF2B5EF4-FFF2-40B4-BE49-F238E27FC236}">
                <a16:creationId xmlns:a16="http://schemas.microsoft.com/office/drawing/2014/main" id="{1C4619C9-40A2-7FEB-725A-BB03487E5B70}"/>
              </a:ext>
            </a:extLst>
          </p:cNvPr>
          <p:cNvSpPr txBox="1"/>
          <p:nvPr/>
        </p:nvSpPr>
        <p:spPr>
          <a:xfrm>
            <a:off x="1243097" y="1085850"/>
            <a:ext cx="14246997" cy="923330"/>
          </a:xfrm>
          <a:prstGeom prst="rect">
            <a:avLst/>
          </a:prstGeom>
        </p:spPr>
        <p:txBody>
          <a:bodyPr wrap="square" lIns="0" tIns="0" rIns="0" bIns="0" rtlCol="0" anchor="t">
            <a:spAutoFit/>
          </a:bodyPr>
          <a:lstStyle/>
          <a:p>
            <a:r>
              <a:rPr lang="en-US" sz="6000" b="1" dirty="0">
                <a:solidFill>
                  <a:schemeClr val="bg1"/>
                </a:solidFill>
                <a:latin typeface="Rubik Bold" pitchFamily="2" charset="-79"/>
                <a:cs typeface="Rubik Bold" pitchFamily="2" charset="-79"/>
              </a:rPr>
              <a:t>Training/Rollout Plan Template</a:t>
            </a:r>
            <a:endParaRPr lang="en-US" sz="6000" dirty="0">
              <a:solidFill>
                <a:schemeClr val="bg1"/>
              </a:solidFill>
              <a:latin typeface="Rubik Bold" pitchFamily="2" charset="-79"/>
              <a:cs typeface="Rubik Bold" pitchFamily="2" charset="-79"/>
            </a:endParaRPr>
          </a:p>
        </p:txBody>
      </p:sp>
      <p:graphicFrame>
        <p:nvGraphicFramePr>
          <p:cNvPr id="7" name="Table 6">
            <a:extLst>
              <a:ext uri="{FF2B5EF4-FFF2-40B4-BE49-F238E27FC236}">
                <a16:creationId xmlns:a16="http://schemas.microsoft.com/office/drawing/2014/main" id="{02BA8CF9-6367-EB73-9F28-E8969EB7AB5A}"/>
              </a:ext>
            </a:extLst>
          </p:cNvPr>
          <p:cNvGraphicFramePr>
            <a:graphicFrameLocks noGrp="1"/>
          </p:cNvGraphicFramePr>
          <p:nvPr>
            <p:extLst>
              <p:ext uri="{D42A27DB-BD31-4B8C-83A1-F6EECF244321}">
                <p14:modId xmlns:p14="http://schemas.microsoft.com/office/powerpoint/2010/main" val="3063256929"/>
              </p:ext>
            </p:extLst>
          </p:nvPr>
        </p:nvGraphicFramePr>
        <p:xfrm>
          <a:off x="1243098" y="4315096"/>
          <a:ext cx="16511501" cy="4864570"/>
        </p:xfrm>
        <a:graphic>
          <a:graphicData uri="http://schemas.openxmlformats.org/drawingml/2006/table">
            <a:tbl>
              <a:tblPr/>
              <a:tblGrid>
                <a:gridCol w="2814237">
                  <a:extLst>
                    <a:ext uri="{9D8B030D-6E8A-4147-A177-3AD203B41FA5}">
                      <a16:colId xmlns:a16="http://schemas.microsoft.com/office/drawing/2014/main" val="4019045947"/>
                    </a:ext>
                  </a:extLst>
                </a:gridCol>
                <a:gridCol w="3778556">
                  <a:extLst>
                    <a:ext uri="{9D8B030D-6E8A-4147-A177-3AD203B41FA5}">
                      <a16:colId xmlns:a16="http://schemas.microsoft.com/office/drawing/2014/main" val="3375914347"/>
                    </a:ext>
                  </a:extLst>
                </a:gridCol>
                <a:gridCol w="3306236">
                  <a:extLst>
                    <a:ext uri="{9D8B030D-6E8A-4147-A177-3AD203B41FA5}">
                      <a16:colId xmlns:a16="http://schemas.microsoft.com/office/drawing/2014/main" val="1386036906"/>
                    </a:ext>
                  </a:extLst>
                </a:gridCol>
                <a:gridCol w="3306236">
                  <a:extLst>
                    <a:ext uri="{9D8B030D-6E8A-4147-A177-3AD203B41FA5}">
                      <a16:colId xmlns:a16="http://schemas.microsoft.com/office/drawing/2014/main" val="3349535207"/>
                    </a:ext>
                  </a:extLst>
                </a:gridCol>
                <a:gridCol w="3306236">
                  <a:extLst>
                    <a:ext uri="{9D8B030D-6E8A-4147-A177-3AD203B41FA5}">
                      <a16:colId xmlns:a16="http://schemas.microsoft.com/office/drawing/2014/main" val="3860366912"/>
                    </a:ext>
                  </a:extLst>
                </a:gridCol>
              </a:tblGrid>
              <a:tr h="1506358">
                <a:tc>
                  <a:txBody>
                    <a:bodyPr/>
                    <a:lstStyle/>
                    <a:p>
                      <a:pPr algn="ctr" rtl="0" fontAlgn="ctr">
                        <a:buNone/>
                      </a:pPr>
                      <a:r>
                        <a:rPr lang="en-US" sz="2800" b="1"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Timeframe</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Grow feature/process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When will training happen?</a:t>
                      </a:r>
                      <a:endPar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When will staff start doing this?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How will we determine success?</a:t>
                      </a:r>
                      <a:endPar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1376394050"/>
                  </a:ext>
                </a:extLst>
              </a:tr>
              <a:tr h="1119404">
                <a:tc>
                  <a:txBody>
                    <a:bodyPr/>
                    <a:lstStyle/>
                    <a:p>
                      <a:pPr algn="ctr" rtl="0" fontAlgn="t">
                        <a:buNone/>
                      </a:pPr>
                      <a:r>
                        <a:rPr lang="en-US" sz="28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Beginning of school year</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2769838507"/>
                  </a:ext>
                </a:extLst>
              </a:tr>
              <a:tr h="1119404">
                <a:tc>
                  <a:txBody>
                    <a:bodyPr/>
                    <a:lstStyle/>
                    <a:p>
                      <a:pPr algn="ctr" rtl="0" fontAlgn="t">
                        <a:buNone/>
                      </a:pPr>
                      <a:r>
                        <a:rPr lang="en-US" sz="28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First 3 months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2487760525"/>
                  </a:ext>
                </a:extLst>
              </a:tr>
              <a:tr h="1119404">
                <a:tc>
                  <a:txBody>
                    <a:bodyPr/>
                    <a:lstStyle/>
                    <a:p>
                      <a:pPr algn="ctr" rtl="0" fontAlgn="t">
                        <a:buNone/>
                      </a:pPr>
                      <a:r>
                        <a:rPr lang="en-US" sz="28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By end of year</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fontAlgn="t"/>
                      <a:r>
                        <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 </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1213244636"/>
                  </a:ext>
                </a:extLst>
              </a:tr>
            </a:tbl>
          </a:graphicData>
        </a:graphic>
      </p:graphicFrame>
      <p:sp>
        <p:nvSpPr>
          <p:cNvPr id="8" name="Rectangle 1">
            <a:extLst>
              <a:ext uri="{FF2B5EF4-FFF2-40B4-BE49-F238E27FC236}">
                <a16:creationId xmlns:a16="http://schemas.microsoft.com/office/drawing/2014/main" id="{163E8FD5-90BD-15F7-EC88-3DB49780A2BD}"/>
              </a:ext>
            </a:extLst>
          </p:cNvPr>
          <p:cNvSpPr>
            <a:spLocks noChangeArrowheads="1"/>
          </p:cNvSpPr>
          <p:nvPr/>
        </p:nvSpPr>
        <p:spPr bwMode="auto">
          <a:xfrm>
            <a:off x="1809165" y="4315575"/>
            <a:ext cx="36490152" cy="82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2087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B2899-C293-D4B5-D203-8E13B0822B6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2AA3870-EAE9-7369-4A24-014676C56F58}"/>
              </a:ext>
            </a:extLst>
          </p:cNvPr>
          <p:cNvSpPr/>
          <p:nvPr/>
        </p:nvSpPr>
        <p:spPr>
          <a:xfrm>
            <a:off x="4665" y="3919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sz="1400"/>
          </a:p>
        </p:txBody>
      </p:sp>
      <p:grpSp>
        <p:nvGrpSpPr>
          <p:cNvPr id="3" name="Group 3">
            <a:extLst>
              <a:ext uri="{FF2B5EF4-FFF2-40B4-BE49-F238E27FC236}">
                <a16:creationId xmlns:a16="http://schemas.microsoft.com/office/drawing/2014/main" id="{F679B25A-6AB6-EBA4-66CF-5E53039D1F48}"/>
              </a:ext>
            </a:extLst>
          </p:cNvPr>
          <p:cNvGrpSpPr/>
          <p:nvPr/>
        </p:nvGrpSpPr>
        <p:grpSpPr>
          <a:xfrm>
            <a:off x="-4678" y="-38100"/>
            <a:ext cx="18292677" cy="3083076"/>
            <a:chOff x="0" y="0"/>
            <a:chExt cx="5075597" cy="812004"/>
          </a:xfrm>
        </p:grpSpPr>
        <p:sp>
          <p:nvSpPr>
            <p:cNvPr id="4" name="Freeform 4">
              <a:extLst>
                <a:ext uri="{FF2B5EF4-FFF2-40B4-BE49-F238E27FC236}">
                  <a16:creationId xmlns:a16="http://schemas.microsoft.com/office/drawing/2014/main" id="{3A73EE70-3759-6125-CC48-100584A37610}"/>
                </a:ext>
              </a:extLst>
            </p:cNvPr>
            <p:cNvSpPr/>
            <p:nvPr/>
          </p:nvSpPr>
          <p:spPr>
            <a:xfrm>
              <a:off x="0" y="0"/>
              <a:ext cx="5075597" cy="812004"/>
            </a:xfrm>
            <a:custGeom>
              <a:avLst/>
              <a:gdLst/>
              <a:ahLst/>
              <a:cxnLst/>
              <a:rect l="l" t="t" r="r" b="b"/>
              <a:pathLst>
                <a:path w="5075597" h="812004">
                  <a:moveTo>
                    <a:pt x="0" y="0"/>
                  </a:moveTo>
                  <a:lnTo>
                    <a:pt x="5075597" y="0"/>
                  </a:lnTo>
                  <a:lnTo>
                    <a:pt x="5075597" y="812004"/>
                  </a:lnTo>
                  <a:lnTo>
                    <a:pt x="0" y="812004"/>
                  </a:lnTo>
                  <a:close/>
                </a:path>
              </a:pathLst>
            </a:custGeom>
            <a:solidFill>
              <a:srgbClr val="140F5E"/>
            </a:solidFill>
          </p:spPr>
          <p:txBody>
            <a:bodyPr/>
            <a:lstStyle/>
            <a:p>
              <a:endParaRPr lang="en-US" sz="1400"/>
            </a:p>
          </p:txBody>
        </p:sp>
        <p:sp>
          <p:nvSpPr>
            <p:cNvPr id="5" name="TextBox 5">
              <a:extLst>
                <a:ext uri="{FF2B5EF4-FFF2-40B4-BE49-F238E27FC236}">
                  <a16:creationId xmlns:a16="http://schemas.microsoft.com/office/drawing/2014/main" id="{D7A5884A-6347-13F7-6F03-58194A2245B6}"/>
                </a:ext>
              </a:extLst>
            </p:cNvPr>
            <p:cNvSpPr txBox="1"/>
            <p:nvPr/>
          </p:nvSpPr>
          <p:spPr>
            <a:xfrm>
              <a:off x="0" y="-190500"/>
              <a:ext cx="5075597" cy="1002504"/>
            </a:xfrm>
            <a:prstGeom prst="rect">
              <a:avLst/>
            </a:prstGeom>
          </p:spPr>
          <p:txBody>
            <a:bodyPr lIns="50800" tIns="50800" rIns="50800" bIns="50800" rtlCol="0" anchor="ctr"/>
            <a:lstStyle/>
            <a:p>
              <a:pPr algn="ctr">
                <a:lnSpc>
                  <a:spcPts val="5040"/>
                </a:lnSpc>
              </a:pPr>
              <a:endParaRPr sz="1400"/>
            </a:p>
          </p:txBody>
        </p:sp>
      </p:grpSp>
      <p:sp>
        <p:nvSpPr>
          <p:cNvPr id="6" name="Freeform 6">
            <a:extLst>
              <a:ext uri="{FF2B5EF4-FFF2-40B4-BE49-F238E27FC236}">
                <a16:creationId xmlns:a16="http://schemas.microsoft.com/office/drawing/2014/main" id="{3402FC21-F5ED-0305-B14E-E3048103D9B8}"/>
              </a:ext>
            </a:extLst>
          </p:cNvPr>
          <p:cNvSpPr/>
          <p:nvPr/>
        </p:nvSpPr>
        <p:spPr>
          <a:xfrm>
            <a:off x="953206" y="3404495"/>
            <a:ext cx="315813" cy="315813"/>
          </a:xfrm>
          <a:custGeom>
            <a:avLst/>
            <a:gdLst/>
            <a:ahLst/>
            <a:cxnLst/>
            <a:rect l="l" t="t" r="r" b="b"/>
            <a:pathLst>
              <a:path w="315813" h="315813">
                <a:moveTo>
                  <a:pt x="0" y="0"/>
                </a:moveTo>
                <a:lnTo>
                  <a:pt x="315813" y="0"/>
                </a:lnTo>
                <a:lnTo>
                  <a:pt x="315813" y="315813"/>
                </a:lnTo>
                <a:lnTo>
                  <a:pt x="0" y="3158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400"/>
          </a:p>
        </p:txBody>
      </p:sp>
      <p:sp>
        <p:nvSpPr>
          <p:cNvPr id="11" name="Freeform 11">
            <a:extLst>
              <a:ext uri="{FF2B5EF4-FFF2-40B4-BE49-F238E27FC236}">
                <a16:creationId xmlns:a16="http://schemas.microsoft.com/office/drawing/2014/main" id="{96CA3C8E-34EB-7502-9215-62C0ED74309A}"/>
              </a:ext>
            </a:extLst>
          </p:cNvPr>
          <p:cNvSpPr/>
          <p:nvPr/>
        </p:nvSpPr>
        <p:spPr>
          <a:xfrm>
            <a:off x="11901275" y="171929"/>
            <a:ext cx="6878429" cy="3036091"/>
          </a:xfrm>
          <a:custGeom>
            <a:avLst/>
            <a:gdLst/>
            <a:ahLst/>
            <a:cxnLst/>
            <a:rect l="l" t="t" r="r" b="b"/>
            <a:pathLst>
              <a:path w="6878429" h="3036091">
                <a:moveTo>
                  <a:pt x="0" y="0"/>
                </a:moveTo>
                <a:lnTo>
                  <a:pt x="6878429" y="0"/>
                </a:lnTo>
                <a:lnTo>
                  <a:pt x="6878429" y="3036091"/>
                </a:lnTo>
                <a:lnTo>
                  <a:pt x="0" y="3036091"/>
                </a:lnTo>
                <a:lnTo>
                  <a:pt x="0" y="0"/>
                </a:lnTo>
                <a:close/>
              </a:path>
            </a:pathLst>
          </a:custGeom>
          <a:blipFill>
            <a:blip r:embed="rId5">
              <a:alphaModFix amt="14000"/>
            </a:blip>
            <a:stretch>
              <a:fillRect r="-391686" b="-96555"/>
            </a:stretch>
          </a:blipFill>
        </p:spPr>
        <p:txBody>
          <a:bodyPr/>
          <a:lstStyle/>
          <a:p>
            <a:endParaRPr lang="en-US" sz="1400"/>
          </a:p>
        </p:txBody>
      </p:sp>
      <p:sp>
        <p:nvSpPr>
          <p:cNvPr id="14" name="Freeform 14">
            <a:extLst>
              <a:ext uri="{FF2B5EF4-FFF2-40B4-BE49-F238E27FC236}">
                <a16:creationId xmlns:a16="http://schemas.microsoft.com/office/drawing/2014/main" id="{61C04205-DD57-87B0-E436-29A2F43C8BBC}"/>
              </a:ext>
            </a:extLst>
          </p:cNvPr>
          <p:cNvSpPr/>
          <p:nvPr/>
        </p:nvSpPr>
        <p:spPr>
          <a:xfrm rot="-5400000">
            <a:off x="12279499" y="3249798"/>
            <a:ext cx="9219101" cy="2797902"/>
          </a:xfrm>
          <a:custGeom>
            <a:avLst/>
            <a:gdLst/>
            <a:ahLst/>
            <a:cxnLst/>
            <a:rect l="l" t="t" r="r" b="b"/>
            <a:pathLst>
              <a:path w="9219101" h="8601075">
                <a:moveTo>
                  <a:pt x="0" y="0"/>
                </a:moveTo>
                <a:lnTo>
                  <a:pt x="9219101" y="0"/>
                </a:lnTo>
                <a:lnTo>
                  <a:pt x="9219101" y="8601075"/>
                </a:lnTo>
                <a:lnTo>
                  <a:pt x="0" y="8601075"/>
                </a:lnTo>
                <a:lnTo>
                  <a:pt x="0" y="0"/>
                </a:lnTo>
                <a:close/>
              </a:path>
            </a:pathLst>
          </a:custGeom>
          <a:blipFill>
            <a:blip r:embed="rId6"/>
            <a:stretch>
              <a:fillRect t="-110398" b="-317809"/>
            </a:stretch>
          </a:blipFill>
        </p:spPr>
        <p:txBody>
          <a:bodyPr/>
          <a:lstStyle/>
          <a:p>
            <a:endParaRPr lang="en-US" sz="1400"/>
          </a:p>
        </p:txBody>
      </p:sp>
      <p:sp>
        <p:nvSpPr>
          <p:cNvPr id="25" name="Freeform 25">
            <a:extLst>
              <a:ext uri="{FF2B5EF4-FFF2-40B4-BE49-F238E27FC236}">
                <a16:creationId xmlns:a16="http://schemas.microsoft.com/office/drawing/2014/main" id="{7DFE93CA-AFCF-C86D-C60C-194773D7C386}"/>
              </a:ext>
            </a:extLst>
          </p:cNvPr>
          <p:cNvSpPr/>
          <p:nvPr/>
        </p:nvSpPr>
        <p:spPr>
          <a:xfrm>
            <a:off x="-4677" y="4203012"/>
            <a:ext cx="790895" cy="4649779"/>
          </a:xfrm>
          <a:custGeom>
            <a:avLst/>
            <a:gdLst/>
            <a:ahLst/>
            <a:cxnLst/>
            <a:rect l="l" t="t" r="r" b="b"/>
            <a:pathLst>
              <a:path w="1572435" h="4649779">
                <a:moveTo>
                  <a:pt x="0" y="0"/>
                </a:moveTo>
                <a:lnTo>
                  <a:pt x="1572434" y="0"/>
                </a:lnTo>
                <a:lnTo>
                  <a:pt x="1572434" y="4649779"/>
                </a:lnTo>
                <a:lnTo>
                  <a:pt x="0" y="4649779"/>
                </a:lnTo>
                <a:lnTo>
                  <a:pt x="0" y="0"/>
                </a:lnTo>
                <a:close/>
              </a:path>
            </a:pathLst>
          </a:custGeom>
          <a:blipFill>
            <a:blip r:embed="rId7"/>
            <a:stretch>
              <a:fillRect l="-98818" b="-2861"/>
            </a:stretch>
          </a:blipFill>
        </p:spPr>
        <p:txBody>
          <a:bodyPr/>
          <a:lstStyle/>
          <a:p>
            <a:endParaRPr lang="en-US" sz="1400"/>
          </a:p>
        </p:txBody>
      </p:sp>
      <p:sp>
        <p:nvSpPr>
          <p:cNvPr id="27" name="TextBox 27">
            <a:extLst>
              <a:ext uri="{FF2B5EF4-FFF2-40B4-BE49-F238E27FC236}">
                <a16:creationId xmlns:a16="http://schemas.microsoft.com/office/drawing/2014/main" id="{08F5A7B5-F8AC-2903-DEAE-7F823776DB5E}"/>
              </a:ext>
            </a:extLst>
          </p:cNvPr>
          <p:cNvSpPr txBox="1"/>
          <p:nvPr/>
        </p:nvSpPr>
        <p:spPr>
          <a:xfrm>
            <a:off x="1516163" y="3385559"/>
            <a:ext cx="12367146" cy="365485"/>
          </a:xfrm>
          <a:prstGeom prst="rect">
            <a:avLst/>
          </a:prstGeom>
        </p:spPr>
        <p:txBody>
          <a:bodyPr wrap="square" lIns="0" tIns="0" rIns="0" bIns="0" rtlCol="0" anchor="t">
            <a:spAutoFit/>
          </a:bodyPr>
          <a:lstStyle/>
          <a:p>
            <a:pPr>
              <a:lnSpc>
                <a:spcPts val="3026"/>
              </a:lnSpc>
            </a:pPr>
            <a:r>
              <a:rPr lang="en-US" sz="2400" b="1" dirty="0">
                <a:latin typeface="Urbanist" panose="020B0A04040200000203" pitchFamily="34" charset="77"/>
                <a:ea typeface="Urbanist" panose="020B0A04040200000203" pitchFamily="34" charset="77"/>
                <a:cs typeface="Urbanist" panose="020B0A04040200000203" pitchFamily="34" charset="77"/>
              </a:rPr>
              <a:t>Make a copy to create your own plan and see an example on the next slide</a:t>
            </a:r>
            <a:endParaRPr lang="en-US" sz="2800" dirty="0">
              <a:solidFill>
                <a:srgbClr val="140F5E"/>
              </a:solidFill>
              <a:latin typeface="Urbanist" panose="020B0A04040200000203" pitchFamily="34" charset="77"/>
              <a:ea typeface="Urbanist" panose="020B0A04040200000203" pitchFamily="34" charset="77"/>
              <a:cs typeface="Urbanist" panose="020B0A04040200000203" pitchFamily="34" charset="77"/>
              <a:sym typeface="Rubik"/>
            </a:endParaRPr>
          </a:p>
        </p:txBody>
      </p:sp>
      <p:grpSp>
        <p:nvGrpSpPr>
          <p:cNvPr id="38" name="Group 38">
            <a:extLst>
              <a:ext uri="{FF2B5EF4-FFF2-40B4-BE49-F238E27FC236}">
                <a16:creationId xmlns:a16="http://schemas.microsoft.com/office/drawing/2014/main" id="{27615835-9849-BDA4-B45B-5859451F7B47}"/>
              </a:ext>
            </a:extLst>
          </p:cNvPr>
          <p:cNvGrpSpPr/>
          <p:nvPr/>
        </p:nvGrpSpPr>
        <p:grpSpPr>
          <a:xfrm>
            <a:off x="12880519" y="9542728"/>
            <a:ext cx="5123908" cy="493458"/>
            <a:chOff x="0" y="0"/>
            <a:chExt cx="6831877" cy="657944"/>
          </a:xfrm>
        </p:grpSpPr>
        <p:grpSp>
          <p:nvGrpSpPr>
            <p:cNvPr id="39" name="Group 39">
              <a:extLst>
                <a:ext uri="{FF2B5EF4-FFF2-40B4-BE49-F238E27FC236}">
                  <a16:creationId xmlns:a16="http://schemas.microsoft.com/office/drawing/2014/main" id="{6D3C1CDB-7A96-F818-44CA-1434F0E37448}"/>
                </a:ext>
              </a:extLst>
            </p:cNvPr>
            <p:cNvGrpSpPr/>
            <p:nvPr/>
          </p:nvGrpSpPr>
          <p:grpSpPr>
            <a:xfrm>
              <a:off x="6173933" y="0"/>
              <a:ext cx="657944" cy="657944"/>
              <a:chOff x="0" y="0"/>
              <a:chExt cx="812800" cy="812800"/>
            </a:xfrm>
          </p:grpSpPr>
          <p:sp>
            <p:nvSpPr>
              <p:cNvPr id="40" name="Freeform 40">
                <a:extLst>
                  <a:ext uri="{FF2B5EF4-FFF2-40B4-BE49-F238E27FC236}">
                    <a16:creationId xmlns:a16="http://schemas.microsoft.com/office/drawing/2014/main" id="{13893935-2094-D6A0-1C5E-A56B1B3EE3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sz="1400"/>
              </a:p>
            </p:txBody>
          </p:sp>
          <p:sp>
            <p:nvSpPr>
              <p:cNvPr id="41" name="TextBox 41">
                <a:extLst>
                  <a:ext uri="{FF2B5EF4-FFF2-40B4-BE49-F238E27FC236}">
                    <a16:creationId xmlns:a16="http://schemas.microsoft.com/office/drawing/2014/main" id="{1B71928F-AD91-DAFC-05C4-7BD306246077}"/>
                  </a:ext>
                </a:extLst>
              </p:cNvPr>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sz="1400"/>
              </a:p>
            </p:txBody>
          </p:sp>
        </p:grpSp>
        <p:sp>
          <p:nvSpPr>
            <p:cNvPr id="42" name="TextBox 42">
              <a:extLst>
                <a:ext uri="{FF2B5EF4-FFF2-40B4-BE49-F238E27FC236}">
                  <a16:creationId xmlns:a16="http://schemas.microsoft.com/office/drawing/2014/main" id="{B3C96CFF-393F-F66A-771D-50DE81CF9E0C}"/>
                </a:ext>
              </a:extLst>
            </p:cNvPr>
            <p:cNvSpPr txBox="1"/>
            <p:nvPr/>
          </p:nvSpPr>
          <p:spPr>
            <a:xfrm>
              <a:off x="6173933" y="138472"/>
              <a:ext cx="657944" cy="321284"/>
            </a:xfrm>
            <a:prstGeom prst="rect">
              <a:avLst/>
            </a:prstGeom>
          </p:spPr>
          <p:txBody>
            <a:bodyPr lIns="0" tIns="0" rIns="0" bIns="0" rtlCol="0" anchor="t">
              <a:spAutoFit/>
            </a:bodyPr>
            <a:lstStyle/>
            <a:p>
              <a:pPr algn="ctr">
                <a:lnSpc>
                  <a:spcPts val="2100"/>
                </a:lnSpc>
                <a:spcBef>
                  <a:spcPct val="0"/>
                </a:spcBef>
              </a:pPr>
              <a:fld id="{00FE8DFE-96BA-417D-9B42-253C9092AD1C}" type="slidenum">
                <a:rPr lang="en-US" sz="1200" smtClean="0">
                  <a:solidFill>
                    <a:srgbClr val="FFFFFF"/>
                  </a:solidFill>
                  <a:latin typeface="Rubik Bold" pitchFamily="2" charset="-79"/>
                  <a:ea typeface="Rubik Bold"/>
                  <a:cs typeface="Rubik Bold" pitchFamily="2" charset="-79"/>
                  <a:sym typeface="Rubik"/>
                </a:rPr>
                <a:t>11</a:t>
              </a:fld>
              <a:endParaRPr lang="en-US" sz="1200" dirty="0">
                <a:solidFill>
                  <a:srgbClr val="FFFFFF"/>
                </a:solidFill>
                <a:latin typeface="Rubik Bold" pitchFamily="2" charset="-79"/>
                <a:ea typeface="Rubik Bold"/>
                <a:cs typeface="Rubik Bold" pitchFamily="2" charset="-79"/>
                <a:sym typeface="Rubik"/>
              </a:endParaRPr>
            </a:p>
          </p:txBody>
        </p:sp>
        <p:sp>
          <p:nvSpPr>
            <p:cNvPr id="44" name="Freeform 44">
              <a:extLst>
                <a:ext uri="{FF2B5EF4-FFF2-40B4-BE49-F238E27FC236}">
                  <a16:creationId xmlns:a16="http://schemas.microsoft.com/office/drawing/2014/main" id="{BBBB100D-7F80-9F37-3D60-CB58D6B74FF3}"/>
                </a:ext>
              </a:extLst>
            </p:cNvPr>
            <p:cNvSpPr/>
            <p:nvPr/>
          </p:nvSpPr>
          <p:spPr>
            <a:xfrm>
              <a:off x="0" y="126728"/>
              <a:ext cx="433817" cy="433817"/>
            </a:xfrm>
            <a:custGeom>
              <a:avLst/>
              <a:gdLst/>
              <a:ahLst/>
              <a:cxnLst/>
              <a:rect l="l" t="t" r="r" b="b"/>
              <a:pathLst>
                <a:path w="433817" h="433817">
                  <a:moveTo>
                    <a:pt x="0" y="0"/>
                  </a:moveTo>
                  <a:lnTo>
                    <a:pt x="433817" y="0"/>
                  </a:lnTo>
                  <a:lnTo>
                    <a:pt x="433817" y="433816"/>
                  </a:lnTo>
                  <a:lnTo>
                    <a:pt x="0" y="4338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400"/>
            </a:p>
          </p:txBody>
        </p:sp>
      </p:grpSp>
      <p:pic>
        <p:nvPicPr>
          <p:cNvPr id="48" name="Picture 47" descr="A green circle with a black background&#10;&#10;AI-generated content may be incorrect.">
            <a:extLst>
              <a:ext uri="{FF2B5EF4-FFF2-40B4-BE49-F238E27FC236}">
                <a16:creationId xmlns:a16="http://schemas.microsoft.com/office/drawing/2014/main" id="{5C0C2D7C-70AD-3A2B-CD6A-3BF2C48E75F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725526" y="268802"/>
            <a:ext cx="3463480" cy="3463480"/>
          </a:xfrm>
          <a:prstGeom prst="rect">
            <a:avLst/>
          </a:prstGeom>
        </p:spPr>
      </p:pic>
      <p:sp>
        <p:nvSpPr>
          <p:cNvPr id="10" name="TextBox 10">
            <a:extLst>
              <a:ext uri="{FF2B5EF4-FFF2-40B4-BE49-F238E27FC236}">
                <a16:creationId xmlns:a16="http://schemas.microsoft.com/office/drawing/2014/main" id="{D3BB6732-A040-CA9B-0EA0-96A846E01AA6}"/>
              </a:ext>
            </a:extLst>
          </p:cNvPr>
          <p:cNvSpPr txBox="1"/>
          <p:nvPr/>
        </p:nvSpPr>
        <p:spPr>
          <a:xfrm>
            <a:off x="1243097" y="1085850"/>
            <a:ext cx="14246997" cy="923330"/>
          </a:xfrm>
          <a:prstGeom prst="rect">
            <a:avLst/>
          </a:prstGeom>
        </p:spPr>
        <p:txBody>
          <a:bodyPr wrap="square" lIns="0" tIns="0" rIns="0" bIns="0" rtlCol="0" anchor="t">
            <a:spAutoFit/>
          </a:bodyPr>
          <a:lstStyle/>
          <a:p>
            <a:r>
              <a:rPr lang="en-US" sz="6000" b="1" dirty="0">
                <a:solidFill>
                  <a:schemeClr val="bg1"/>
                </a:solidFill>
                <a:latin typeface="Rubik Bold" pitchFamily="2" charset="-79"/>
                <a:cs typeface="Rubik Bold" pitchFamily="2" charset="-79"/>
              </a:rPr>
              <a:t>Training/Rollout Plan Template</a:t>
            </a:r>
            <a:endParaRPr lang="en-US" sz="6000" dirty="0">
              <a:solidFill>
                <a:schemeClr val="bg1"/>
              </a:solidFill>
              <a:latin typeface="Rubik Bold" pitchFamily="2" charset="-79"/>
              <a:cs typeface="Rubik Bold" pitchFamily="2" charset="-79"/>
            </a:endParaRPr>
          </a:p>
        </p:txBody>
      </p:sp>
      <p:graphicFrame>
        <p:nvGraphicFramePr>
          <p:cNvPr id="7" name="Table 6">
            <a:extLst>
              <a:ext uri="{FF2B5EF4-FFF2-40B4-BE49-F238E27FC236}">
                <a16:creationId xmlns:a16="http://schemas.microsoft.com/office/drawing/2014/main" id="{19947468-F382-86BA-9EA1-1E8FD112AB04}"/>
              </a:ext>
            </a:extLst>
          </p:cNvPr>
          <p:cNvGraphicFramePr>
            <a:graphicFrameLocks noGrp="1"/>
          </p:cNvGraphicFramePr>
          <p:nvPr>
            <p:extLst>
              <p:ext uri="{D42A27DB-BD31-4B8C-83A1-F6EECF244321}">
                <p14:modId xmlns:p14="http://schemas.microsoft.com/office/powerpoint/2010/main" val="1471165516"/>
              </p:ext>
            </p:extLst>
          </p:nvPr>
        </p:nvGraphicFramePr>
        <p:xfrm>
          <a:off x="953207" y="3924501"/>
          <a:ext cx="16511501" cy="6101218"/>
        </p:xfrm>
        <a:graphic>
          <a:graphicData uri="http://schemas.openxmlformats.org/drawingml/2006/table">
            <a:tbl>
              <a:tblPr/>
              <a:tblGrid>
                <a:gridCol w="2814237">
                  <a:extLst>
                    <a:ext uri="{9D8B030D-6E8A-4147-A177-3AD203B41FA5}">
                      <a16:colId xmlns:a16="http://schemas.microsoft.com/office/drawing/2014/main" val="4019045947"/>
                    </a:ext>
                  </a:extLst>
                </a:gridCol>
                <a:gridCol w="3778556">
                  <a:extLst>
                    <a:ext uri="{9D8B030D-6E8A-4147-A177-3AD203B41FA5}">
                      <a16:colId xmlns:a16="http://schemas.microsoft.com/office/drawing/2014/main" val="3375914347"/>
                    </a:ext>
                  </a:extLst>
                </a:gridCol>
                <a:gridCol w="3306236">
                  <a:extLst>
                    <a:ext uri="{9D8B030D-6E8A-4147-A177-3AD203B41FA5}">
                      <a16:colId xmlns:a16="http://schemas.microsoft.com/office/drawing/2014/main" val="1386036906"/>
                    </a:ext>
                  </a:extLst>
                </a:gridCol>
                <a:gridCol w="3306236">
                  <a:extLst>
                    <a:ext uri="{9D8B030D-6E8A-4147-A177-3AD203B41FA5}">
                      <a16:colId xmlns:a16="http://schemas.microsoft.com/office/drawing/2014/main" val="3349535207"/>
                    </a:ext>
                  </a:extLst>
                </a:gridCol>
                <a:gridCol w="3306236">
                  <a:extLst>
                    <a:ext uri="{9D8B030D-6E8A-4147-A177-3AD203B41FA5}">
                      <a16:colId xmlns:a16="http://schemas.microsoft.com/office/drawing/2014/main" val="3860366912"/>
                    </a:ext>
                  </a:extLst>
                </a:gridCol>
              </a:tblGrid>
              <a:tr h="1506358">
                <a:tc>
                  <a:txBody>
                    <a:bodyPr/>
                    <a:lstStyle/>
                    <a:p>
                      <a:pPr algn="ctr" rtl="0" fontAlgn="ctr">
                        <a:buNone/>
                      </a:pPr>
                      <a:r>
                        <a:rPr lang="en-US" sz="2800" b="1"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Timeframe</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Grow feature/process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When will training happen?</a:t>
                      </a:r>
                      <a:endPar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When will staff start doing this?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algn="ctr" rtl="0" fontAlgn="ctr">
                        <a:buNone/>
                      </a:pPr>
                      <a:r>
                        <a:rPr lang="en-US" sz="2800" b="1" i="0" u="none" strike="noStrike"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How will we determine success?</a:t>
                      </a:r>
                      <a:endPar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1376394050"/>
                  </a:ext>
                </a:extLst>
              </a:tr>
              <a:tr h="1119404">
                <a:tc>
                  <a:txBody>
                    <a:bodyPr/>
                    <a:lstStyle/>
                    <a:p>
                      <a:pPr algn="ctr" rtl="0" fontAlgn="t">
                        <a:buNone/>
                      </a:pPr>
                      <a:r>
                        <a:rPr lang="en-US" sz="28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Beginning of school year</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Quick Feedback</a:t>
                      </a:r>
                      <a:endPar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August 29: PD session about coaching expectations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September 3: First day of school</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Look at frequency dash weekly on Fridays to make sure every teacher is receiving 1 piece of QF</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2769838507"/>
                  </a:ext>
                </a:extLst>
              </a:tr>
              <a:tr h="1119404">
                <a:tc>
                  <a:txBody>
                    <a:bodyPr/>
                    <a:lstStyle/>
                    <a:p>
                      <a:pPr algn="ctr" rtl="0" fontAlgn="t">
                        <a:buNone/>
                      </a:pPr>
                      <a:r>
                        <a:rPr lang="en-US" sz="28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First 3 months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Weekly data meetings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October 16: Data Day</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October 21-25, at scheduled data meeting time</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Use meetings report to monitor effectiveness</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2487760525"/>
                  </a:ext>
                </a:extLst>
              </a:tr>
              <a:tr h="1119404">
                <a:tc>
                  <a:txBody>
                    <a:bodyPr/>
                    <a:lstStyle/>
                    <a:p>
                      <a:pPr algn="ctr" rtl="0" fontAlgn="t">
                        <a:buNone/>
                      </a:pPr>
                      <a:r>
                        <a:rPr lang="en-US" sz="28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By end of year</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Video Coaching</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January 3: PD day</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a:solidFill>
                            <a:schemeClr val="tx1"/>
                          </a:solidFill>
                          <a:effectLst/>
                          <a:latin typeface="Urbanist" panose="020B0A04040200000203" pitchFamily="34" charset="77"/>
                          <a:ea typeface="Urbanist" panose="020B0A04040200000203" pitchFamily="34" charset="77"/>
                          <a:cs typeface="Urbanist" panose="020B0A04040200000203" pitchFamily="34" charset="77"/>
                        </a:rPr>
                        <a:t>January 6</a:t>
                      </a:r>
                      <a:endParaRPr lang="en-US" sz="360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tc>
                  <a:txBody>
                    <a:bodyPr/>
                    <a:lstStyle/>
                    <a:p>
                      <a:pPr rtl="0" fontAlgn="t">
                        <a:buNone/>
                      </a:pPr>
                      <a:r>
                        <a:rPr lang="en-US" sz="2400" b="0" i="0" u="none" strike="noStrike" dirty="0">
                          <a:solidFill>
                            <a:schemeClr val="tx1"/>
                          </a:solidFill>
                          <a:effectLst/>
                          <a:latin typeface="Urbanist" panose="020B0A04040200000203" pitchFamily="34" charset="77"/>
                          <a:ea typeface="Urbanist" panose="020B0A04040200000203" pitchFamily="34" charset="77"/>
                          <a:cs typeface="Urbanist" panose="020B0A04040200000203" pitchFamily="34" charset="77"/>
                        </a:rPr>
                        <a:t>Coaches share one video observation with dean each month</a:t>
                      </a:r>
                      <a:endParaRPr lang="en-US" sz="3600" dirty="0">
                        <a:solidFill>
                          <a:schemeClr val="tx1"/>
                        </a:solidFill>
                        <a:effectLst/>
                        <a:latin typeface="Urbanist" panose="020B0A04040200000203" pitchFamily="34" charset="77"/>
                        <a:ea typeface="Urbanist" panose="020B0A04040200000203" pitchFamily="34" charset="77"/>
                        <a:cs typeface="Urbanist" panose="020B0A04040200000203" pitchFamily="34" charset="77"/>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FF">
                        <a:alpha val="50196"/>
                      </a:srgbClr>
                    </a:solidFill>
                  </a:tcPr>
                </a:tc>
                <a:extLst>
                  <a:ext uri="{0D108BD9-81ED-4DB2-BD59-A6C34878D82A}">
                    <a16:rowId xmlns:a16="http://schemas.microsoft.com/office/drawing/2014/main" val="1213244636"/>
                  </a:ext>
                </a:extLst>
              </a:tr>
            </a:tbl>
          </a:graphicData>
        </a:graphic>
      </p:graphicFrame>
      <p:sp>
        <p:nvSpPr>
          <p:cNvPr id="8" name="Rectangle 1">
            <a:extLst>
              <a:ext uri="{FF2B5EF4-FFF2-40B4-BE49-F238E27FC236}">
                <a16:creationId xmlns:a16="http://schemas.microsoft.com/office/drawing/2014/main" id="{6109B1DF-3628-0E42-F3ED-AA0FD8721023}"/>
              </a:ext>
            </a:extLst>
          </p:cNvPr>
          <p:cNvSpPr>
            <a:spLocks noChangeArrowheads="1"/>
          </p:cNvSpPr>
          <p:nvPr/>
        </p:nvSpPr>
        <p:spPr bwMode="auto">
          <a:xfrm>
            <a:off x="1809165" y="4315575"/>
            <a:ext cx="36490152" cy="82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90207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40F5E"/>
        </a:solidFill>
        <a:effectLst/>
      </p:bgPr>
    </p:bg>
    <p:spTree>
      <p:nvGrpSpPr>
        <p:cNvPr id="1" name=""/>
        <p:cNvGrpSpPr/>
        <p:nvPr/>
      </p:nvGrpSpPr>
      <p:grpSpPr>
        <a:xfrm>
          <a:off x="0" y="0"/>
          <a:ext cx="0" cy="0"/>
          <a:chOff x="0" y="0"/>
          <a:chExt cx="0" cy="0"/>
        </a:xfrm>
      </p:grpSpPr>
      <p:sp>
        <p:nvSpPr>
          <p:cNvPr id="37" name="Freeform 37"/>
          <p:cNvSpPr/>
          <p:nvPr/>
        </p:nvSpPr>
        <p:spPr>
          <a:xfrm>
            <a:off x="0" y="2925783"/>
            <a:ext cx="2135821" cy="6966729"/>
          </a:xfrm>
          <a:custGeom>
            <a:avLst/>
            <a:gdLst/>
            <a:ahLst/>
            <a:cxnLst/>
            <a:rect l="l" t="t" r="r" b="b"/>
            <a:pathLst>
              <a:path w="7794843" h="6966729">
                <a:moveTo>
                  <a:pt x="0" y="0"/>
                </a:moveTo>
                <a:lnTo>
                  <a:pt x="7794842" y="0"/>
                </a:lnTo>
                <a:lnTo>
                  <a:pt x="7794842" y="6966729"/>
                </a:lnTo>
                <a:lnTo>
                  <a:pt x="0" y="6966729"/>
                </a:lnTo>
                <a:lnTo>
                  <a:pt x="0" y="0"/>
                </a:lnTo>
                <a:close/>
              </a:path>
            </a:pathLst>
          </a:custGeom>
          <a:blipFill>
            <a:blip r:embed="rId2"/>
            <a:stretch>
              <a:fillRect l="-275683" t="128" r="-266504" b="-128"/>
            </a:stretch>
          </a:blipFill>
        </p:spPr>
        <p:txBody>
          <a:bodyPr/>
          <a:lstStyle/>
          <a:p>
            <a:endParaRPr lang="en-US"/>
          </a:p>
        </p:txBody>
      </p:sp>
      <p:sp>
        <p:nvSpPr>
          <p:cNvPr id="39" name="TextBox 39"/>
          <p:cNvSpPr txBox="1"/>
          <p:nvPr/>
        </p:nvSpPr>
        <p:spPr>
          <a:xfrm>
            <a:off x="2506150" y="3017533"/>
            <a:ext cx="13275699" cy="2125967"/>
          </a:xfrm>
          <a:prstGeom prst="rect">
            <a:avLst/>
          </a:prstGeom>
        </p:spPr>
        <p:txBody>
          <a:bodyPr wrap="square" lIns="0" tIns="0" rIns="0" bIns="0" rtlCol="0" anchor="t">
            <a:spAutoFit/>
          </a:bodyPr>
          <a:lstStyle/>
          <a:p>
            <a:pPr algn="ctr">
              <a:lnSpc>
                <a:spcPts val="8239"/>
              </a:lnSpc>
            </a:pPr>
            <a:r>
              <a:rPr lang="en-US" sz="8800" dirty="0">
                <a:solidFill>
                  <a:srgbClr val="FFFFFF"/>
                </a:solidFill>
                <a:latin typeface="Rubik Bold" pitchFamily="2" charset="-79"/>
                <a:ea typeface="Rubik Bold"/>
                <a:cs typeface="Rubik Bold" pitchFamily="2" charset="-79"/>
                <a:sym typeface="Rubik"/>
              </a:rPr>
              <a:t>Have questions or need additional support?</a:t>
            </a:r>
          </a:p>
        </p:txBody>
      </p:sp>
      <p:sp>
        <p:nvSpPr>
          <p:cNvPr id="43" name="Freeform 43"/>
          <p:cNvSpPr/>
          <p:nvPr/>
        </p:nvSpPr>
        <p:spPr>
          <a:xfrm>
            <a:off x="611821" y="9258300"/>
            <a:ext cx="3540167" cy="624662"/>
          </a:xfrm>
          <a:custGeom>
            <a:avLst/>
            <a:gdLst/>
            <a:ahLst/>
            <a:cxnLst/>
            <a:rect l="l" t="t" r="r" b="b"/>
            <a:pathLst>
              <a:path w="3540167" h="624662">
                <a:moveTo>
                  <a:pt x="0" y="0"/>
                </a:moveTo>
                <a:lnTo>
                  <a:pt x="3540168" y="0"/>
                </a:lnTo>
                <a:lnTo>
                  <a:pt x="3540168" y="624662"/>
                </a:lnTo>
                <a:lnTo>
                  <a:pt x="0" y="624662"/>
                </a:lnTo>
                <a:lnTo>
                  <a:pt x="0" y="0"/>
                </a:lnTo>
                <a:close/>
              </a:path>
            </a:pathLst>
          </a:custGeom>
          <a:blipFill>
            <a:blip r:embed="rId3"/>
            <a:stretch>
              <a:fillRect/>
            </a:stretch>
          </a:blipFill>
        </p:spPr>
        <p:txBody>
          <a:bodyPr/>
          <a:lstStyle/>
          <a:p>
            <a:endParaRPr lang="en-US"/>
          </a:p>
        </p:txBody>
      </p:sp>
      <p:pic>
        <p:nvPicPr>
          <p:cNvPr id="36" name="Picture 35" descr="A green lines with a red circle and a black background&#10;&#10;AI-generated content may be incorrect.">
            <a:extLst>
              <a:ext uri="{FF2B5EF4-FFF2-40B4-BE49-F238E27FC236}">
                <a16:creationId xmlns:a16="http://schemas.microsoft.com/office/drawing/2014/main" id="{42946343-BA32-DA17-5FCD-5F7502342E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25872" y="4421345"/>
            <a:ext cx="3262128" cy="5904750"/>
          </a:xfrm>
          <a:prstGeom prst="rect">
            <a:avLst/>
          </a:prstGeom>
        </p:spPr>
      </p:pic>
      <p:pic>
        <p:nvPicPr>
          <p:cNvPr id="40" name="Picture 39" descr="A red circle with green circles and a black background&#10;&#10;AI-generated content may be incorrect.">
            <a:extLst>
              <a:ext uri="{FF2B5EF4-FFF2-40B4-BE49-F238E27FC236}">
                <a16:creationId xmlns:a16="http://schemas.microsoft.com/office/drawing/2014/main" id="{B39A77F1-FC42-E09B-F8DA-509883C812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50" y="178104"/>
            <a:ext cx="1609347" cy="4027940"/>
          </a:xfrm>
          <a:prstGeom prst="rect">
            <a:avLst/>
          </a:prstGeom>
        </p:spPr>
      </p:pic>
      <p:sp>
        <p:nvSpPr>
          <p:cNvPr id="3" name="TextBox 39">
            <a:extLst>
              <a:ext uri="{FF2B5EF4-FFF2-40B4-BE49-F238E27FC236}">
                <a16:creationId xmlns:a16="http://schemas.microsoft.com/office/drawing/2014/main" id="{972878EC-DB26-9B66-217D-DCA154CE7B3D}"/>
              </a:ext>
            </a:extLst>
          </p:cNvPr>
          <p:cNvSpPr txBox="1"/>
          <p:nvPr/>
        </p:nvSpPr>
        <p:spPr>
          <a:xfrm>
            <a:off x="5060822" y="5390613"/>
            <a:ext cx="8166353" cy="1354217"/>
          </a:xfrm>
          <a:prstGeom prst="rect">
            <a:avLst/>
          </a:prstGeom>
        </p:spPr>
        <p:txBody>
          <a:bodyPr wrap="square" lIns="0" tIns="0" rIns="0" bIns="0" rtlCol="0" anchor="t">
            <a:spAutoFit/>
          </a:bodyPr>
          <a:lstStyle/>
          <a:p>
            <a:pPr algn="ctr"/>
            <a:r>
              <a:rPr lang="en-US" sz="4400" dirty="0">
                <a:solidFill>
                  <a:schemeClr val="accent3"/>
                </a:solidFill>
                <a:latin typeface="Rubik Medium" pitchFamily="2" charset="-79"/>
                <a:ea typeface="Rubik Bold"/>
                <a:cs typeface="Rubik Medium" pitchFamily="2" charset="-79"/>
                <a:sym typeface="Rubik"/>
              </a:rPr>
              <a:t>Email your CSM and they will be happy to help!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60717" y="2361299"/>
            <a:ext cx="11372047" cy="7129502"/>
          </a:xfrm>
          <a:custGeom>
            <a:avLst/>
            <a:gdLst/>
            <a:ahLst/>
            <a:cxnLst/>
            <a:rect l="l" t="t" r="r" b="b"/>
            <a:pathLst>
              <a:path w="5418405" h="5476086">
                <a:moveTo>
                  <a:pt x="0" y="0"/>
                </a:moveTo>
                <a:lnTo>
                  <a:pt x="5418405" y="0"/>
                </a:lnTo>
                <a:lnTo>
                  <a:pt x="5418405" y="5476085"/>
                </a:lnTo>
                <a:lnTo>
                  <a:pt x="0" y="5476085"/>
                </a:lnTo>
                <a:lnTo>
                  <a:pt x="0" y="0"/>
                </a:lnTo>
                <a:close/>
              </a:path>
            </a:pathLst>
          </a:custGeom>
          <a:blipFill>
            <a:blip r:embed="rId2"/>
            <a:stretch>
              <a:fillRect/>
            </a:stretch>
          </a:blipFill>
        </p:spPr>
        <p:txBody>
          <a:bodyPr/>
          <a:lstStyle/>
          <a:p>
            <a:endParaRPr lang="en-US"/>
          </a:p>
        </p:txBody>
      </p:sp>
      <p:sp>
        <p:nvSpPr>
          <p:cNvPr id="3" name="Freeform 3"/>
          <p:cNvSpPr/>
          <p:nvPr/>
        </p:nvSpPr>
        <p:spPr>
          <a:xfrm>
            <a:off x="-23018" y="3509503"/>
            <a:ext cx="1018977" cy="3910614"/>
          </a:xfrm>
          <a:custGeom>
            <a:avLst/>
            <a:gdLst/>
            <a:ahLst/>
            <a:cxnLst/>
            <a:rect l="l" t="t" r="r" b="b"/>
            <a:pathLst>
              <a:path w="1844163" h="3910614">
                <a:moveTo>
                  <a:pt x="0" y="0"/>
                </a:moveTo>
                <a:lnTo>
                  <a:pt x="1844163" y="0"/>
                </a:lnTo>
                <a:lnTo>
                  <a:pt x="1844163" y="3910614"/>
                </a:lnTo>
                <a:lnTo>
                  <a:pt x="0" y="3910614"/>
                </a:lnTo>
                <a:lnTo>
                  <a:pt x="0" y="0"/>
                </a:lnTo>
                <a:close/>
              </a:path>
            </a:pathLst>
          </a:custGeom>
          <a:blipFill>
            <a:blip r:embed="rId3"/>
            <a:stretch>
              <a:fillRect l="-76572"/>
            </a:stretch>
          </a:blipFill>
        </p:spPr>
        <p:txBody>
          <a:bodyPr/>
          <a:lstStyle/>
          <a:p>
            <a:endParaRPr lang="en-US"/>
          </a:p>
        </p:txBody>
      </p:sp>
      <p:sp>
        <p:nvSpPr>
          <p:cNvPr id="4" name="Freeform 4"/>
          <p:cNvSpPr/>
          <p:nvPr/>
        </p:nvSpPr>
        <p:spPr>
          <a:xfrm rot="-5400000">
            <a:off x="325724" y="5100910"/>
            <a:ext cx="4860366" cy="5511813"/>
          </a:xfrm>
          <a:custGeom>
            <a:avLst/>
            <a:gdLst/>
            <a:ahLst/>
            <a:cxnLst/>
            <a:rect l="l" t="t" r="r" b="b"/>
            <a:pathLst>
              <a:path w="9219101" h="8601075">
                <a:moveTo>
                  <a:pt x="0" y="0"/>
                </a:moveTo>
                <a:lnTo>
                  <a:pt x="9219101" y="0"/>
                </a:lnTo>
                <a:lnTo>
                  <a:pt x="9219101" y="8601075"/>
                </a:lnTo>
                <a:lnTo>
                  <a:pt x="0" y="8601075"/>
                </a:lnTo>
                <a:lnTo>
                  <a:pt x="0" y="0"/>
                </a:lnTo>
                <a:close/>
              </a:path>
            </a:pathLst>
          </a:custGeom>
          <a:blipFill>
            <a:blip r:embed="rId4"/>
            <a:stretch>
              <a:fillRect l="-89680" t="-112088" b="-56040"/>
            </a:stretch>
          </a:blipFill>
        </p:spPr>
        <p:txBody>
          <a:bodyPr/>
          <a:lstStyle/>
          <a:p>
            <a:endParaRPr lang="en-US"/>
          </a:p>
        </p:txBody>
      </p:sp>
      <p:sp>
        <p:nvSpPr>
          <p:cNvPr id="5" name="TextBox 5"/>
          <p:cNvSpPr txBox="1"/>
          <p:nvPr/>
        </p:nvSpPr>
        <p:spPr>
          <a:xfrm>
            <a:off x="2948855" y="3683332"/>
            <a:ext cx="3267808" cy="1107996"/>
          </a:xfrm>
          <a:prstGeom prst="rect">
            <a:avLst/>
          </a:prstGeom>
        </p:spPr>
        <p:txBody>
          <a:bodyPr lIns="0" tIns="0" rIns="0" bIns="0" rtlCol="0" anchor="t">
            <a:spAutoFit/>
          </a:bodyPr>
          <a:lstStyle/>
          <a:p>
            <a:pPr fontAlgn="base"/>
            <a:r>
              <a:rPr lang="en-US" sz="2400" dirty="0">
                <a:latin typeface="Urbanist" panose="020B0A04040200000203" pitchFamily="34" charset="77"/>
                <a:ea typeface="Urbanist" panose="020B0A04040200000203" pitchFamily="34" charset="77"/>
                <a:cs typeface="Urbanist" panose="020B0A04040200000203" pitchFamily="34" charset="77"/>
              </a:rPr>
              <a:t>Share best practices for integrating Grow training into your PD</a:t>
            </a:r>
          </a:p>
        </p:txBody>
      </p:sp>
      <p:sp>
        <p:nvSpPr>
          <p:cNvPr id="6" name="TextBox 6"/>
          <p:cNvSpPr txBox="1"/>
          <p:nvPr/>
        </p:nvSpPr>
        <p:spPr>
          <a:xfrm>
            <a:off x="2948855" y="5149425"/>
            <a:ext cx="3045597" cy="1477328"/>
          </a:xfrm>
          <a:prstGeom prst="rect">
            <a:avLst/>
          </a:prstGeom>
        </p:spPr>
        <p:txBody>
          <a:bodyPr lIns="0" tIns="0" rIns="0" bIns="0" rtlCol="0" anchor="t">
            <a:spAutoFit/>
          </a:bodyPr>
          <a:lstStyle/>
          <a:p>
            <a:pPr fontAlgn="base"/>
            <a:r>
              <a:rPr lang="en-US" sz="2400" dirty="0">
                <a:latin typeface="Urbanist" panose="020B0A04040200000203" pitchFamily="34" charset="77"/>
                <a:ea typeface="Urbanist" panose="020B0A04040200000203" pitchFamily="34" charset="77"/>
                <a:cs typeface="Urbanist" panose="020B0A04040200000203" pitchFamily="34" charset="77"/>
              </a:rPr>
              <a:t>Provide sample slides to use in your PD, as well as asynchronous materials</a:t>
            </a:r>
          </a:p>
        </p:txBody>
      </p:sp>
      <p:sp>
        <p:nvSpPr>
          <p:cNvPr id="8" name="TextBox 8"/>
          <p:cNvSpPr txBox="1"/>
          <p:nvPr/>
        </p:nvSpPr>
        <p:spPr>
          <a:xfrm>
            <a:off x="2948855" y="6615518"/>
            <a:ext cx="3045597" cy="1477328"/>
          </a:xfrm>
          <a:prstGeom prst="rect">
            <a:avLst/>
          </a:prstGeom>
        </p:spPr>
        <p:txBody>
          <a:bodyPr wrap="square" lIns="0" tIns="0" rIns="0" bIns="0" rtlCol="0" anchor="t">
            <a:spAutoFit/>
          </a:bodyPr>
          <a:lstStyle/>
          <a:p>
            <a:r>
              <a:rPr lang="en-US" sz="2400" i="1" dirty="0">
                <a:latin typeface="Urbanist" panose="020B0A04040200000203" pitchFamily="34" charset="77"/>
                <a:ea typeface="Urbanist" panose="020B0A04040200000203" pitchFamily="34" charset="77"/>
                <a:cs typeface="Urbanist" panose="020B0A04040200000203" pitchFamily="34" charset="77"/>
              </a:rPr>
              <a:t>Optional</a:t>
            </a:r>
            <a:r>
              <a:rPr lang="en-US" sz="2400" dirty="0">
                <a:latin typeface="Urbanist" panose="020B0A04040200000203" pitchFamily="34" charset="77"/>
                <a:ea typeface="Urbanist" panose="020B0A04040200000203" pitchFamily="34" charset="77"/>
                <a:cs typeface="Urbanist" panose="020B0A04040200000203" pitchFamily="34" charset="77"/>
              </a:rPr>
              <a:t>: Provide feedback on your training slides/materials</a:t>
            </a:r>
            <a:endParaRPr lang="en-US" sz="2400" dirty="0">
              <a:solidFill>
                <a:srgbClr val="140F5E"/>
              </a:solidFill>
              <a:latin typeface="Urbanist" panose="020B0A04040200000203" pitchFamily="34" charset="77"/>
              <a:ea typeface="Urbanist" panose="020B0A04040200000203" pitchFamily="34" charset="77"/>
              <a:cs typeface="Urbanist" panose="020B0A04040200000203" pitchFamily="34" charset="77"/>
              <a:sym typeface="Rubik"/>
            </a:endParaRPr>
          </a:p>
        </p:txBody>
      </p:sp>
      <p:sp>
        <p:nvSpPr>
          <p:cNvPr id="9" name="TextBox 9"/>
          <p:cNvSpPr txBox="1"/>
          <p:nvPr/>
        </p:nvSpPr>
        <p:spPr>
          <a:xfrm>
            <a:off x="7757089" y="3695454"/>
            <a:ext cx="3267373" cy="727763"/>
          </a:xfrm>
          <a:prstGeom prst="rect">
            <a:avLst/>
          </a:prstGeom>
        </p:spPr>
        <p:txBody>
          <a:bodyPr lIns="0" tIns="0" rIns="0" bIns="0" rtlCol="0" anchor="t">
            <a:spAutoFit/>
          </a:bodyPr>
          <a:lstStyle/>
          <a:p>
            <a:pPr marL="0" lvl="0" indent="0" algn="l">
              <a:lnSpc>
                <a:spcPts val="2940"/>
              </a:lnSpc>
              <a:spcBef>
                <a:spcPct val="0"/>
              </a:spcBef>
            </a:pPr>
            <a:r>
              <a:rPr lang="en-US" sz="2400" dirty="0">
                <a:solidFill>
                  <a:srgbClr val="140F5E"/>
                </a:solidFill>
                <a:latin typeface="Urbanist Medium" panose="020B0A04040200000203" pitchFamily="34" charset="77"/>
                <a:ea typeface="Urbanist Medium" panose="020B0A04040200000203" pitchFamily="34" charset="77"/>
                <a:cs typeface="Urbanist Medium" panose="020B0A04040200000203" pitchFamily="34" charset="77"/>
                <a:sym typeface="Rubik"/>
              </a:rPr>
              <a:t>Prepare training materials</a:t>
            </a:r>
          </a:p>
        </p:txBody>
      </p:sp>
      <p:sp>
        <p:nvSpPr>
          <p:cNvPr id="10" name="TextBox 10"/>
          <p:cNvSpPr txBox="1"/>
          <p:nvPr/>
        </p:nvSpPr>
        <p:spPr>
          <a:xfrm>
            <a:off x="7739838" y="4730744"/>
            <a:ext cx="3045597" cy="355867"/>
          </a:xfrm>
          <a:prstGeom prst="rect">
            <a:avLst/>
          </a:prstGeom>
        </p:spPr>
        <p:txBody>
          <a:bodyPr lIns="0" tIns="0" rIns="0" bIns="0" rtlCol="0" anchor="t">
            <a:spAutoFit/>
          </a:bodyPr>
          <a:lstStyle/>
          <a:p>
            <a:pPr marL="0" lvl="0" indent="0" algn="l">
              <a:lnSpc>
                <a:spcPts val="2940"/>
              </a:lnSpc>
              <a:spcBef>
                <a:spcPct val="0"/>
              </a:spcBef>
            </a:pPr>
            <a:r>
              <a:rPr lang="en-US" sz="2400" dirty="0">
                <a:solidFill>
                  <a:srgbClr val="140F5E"/>
                </a:solidFill>
                <a:latin typeface="Urbanist Medium" panose="020B0A04040200000203" pitchFamily="34" charset="77"/>
                <a:ea typeface="Urbanist Medium" panose="020B0A04040200000203" pitchFamily="34" charset="77"/>
                <a:cs typeface="Urbanist Medium" panose="020B0A04040200000203" pitchFamily="34" charset="77"/>
                <a:sym typeface="Rubik"/>
              </a:rPr>
              <a:t>Train staff</a:t>
            </a:r>
          </a:p>
        </p:txBody>
      </p:sp>
      <p:sp>
        <p:nvSpPr>
          <p:cNvPr id="11" name="TextBox 11"/>
          <p:cNvSpPr txBox="1"/>
          <p:nvPr/>
        </p:nvSpPr>
        <p:spPr>
          <a:xfrm>
            <a:off x="7740976" y="5792720"/>
            <a:ext cx="2892059" cy="1090042"/>
          </a:xfrm>
          <a:prstGeom prst="rect">
            <a:avLst/>
          </a:prstGeom>
        </p:spPr>
        <p:txBody>
          <a:bodyPr lIns="0" tIns="0" rIns="0" bIns="0" rtlCol="0" anchor="t">
            <a:spAutoFit/>
          </a:bodyPr>
          <a:lstStyle/>
          <a:p>
            <a:pPr marL="0" lvl="0" indent="0" algn="l">
              <a:lnSpc>
                <a:spcPts val="2940"/>
              </a:lnSpc>
              <a:spcBef>
                <a:spcPct val="0"/>
              </a:spcBef>
            </a:pPr>
            <a:r>
              <a:rPr lang="en-US" sz="2400" dirty="0">
                <a:solidFill>
                  <a:srgbClr val="140F5E"/>
                </a:solidFill>
                <a:latin typeface="Urbanist Medium" panose="020B0A04040200000203" pitchFamily="34" charset="77"/>
                <a:ea typeface="Urbanist Medium" panose="020B0A04040200000203" pitchFamily="34" charset="77"/>
                <a:cs typeface="Urbanist Medium" panose="020B0A04040200000203" pitchFamily="34" charset="77"/>
                <a:sym typeface="Rubik"/>
              </a:rPr>
              <a:t>Incorporate Grow into PD and data conversations</a:t>
            </a:r>
          </a:p>
        </p:txBody>
      </p:sp>
      <p:sp>
        <p:nvSpPr>
          <p:cNvPr id="12" name="TextBox 12"/>
          <p:cNvSpPr txBox="1"/>
          <p:nvPr/>
        </p:nvSpPr>
        <p:spPr>
          <a:xfrm>
            <a:off x="2296363" y="1412029"/>
            <a:ext cx="9589037" cy="964565"/>
          </a:xfrm>
          <a:prstGeom prst="rect">
            <a:avLst/>
          </a:prstGeom>
        </p:spPr>
        <p:txBody>
          <a:bodyPr lIns="0" tIns="0" rIns="0" bIns="0" rtlCol="0" anchor="t">
            <a:spAutoFit/>
          </a:bodyPr>
          <a:lstStyle/>
          <a:p>
            <a:pPr algn="l">
              <a:lnSpc>
                <a:spcPts val="7359"/>
              </a:lnSpc>
            </a:pPr>
            <a:r>
              <a:rPr lang="en-US" sz="6399" dirty="0">
                <a:solidFill>
                  <a:srgbClr val="140F5E"/>
                </a:solidFill>
                <a:latin typeface="Rubik Bold" pitchFamily="2" charset="-79"/>
                <a:ea typeface="Rubik Bold"/>
                <a:cs typeface="Rubik Bold" pitchFamily="2" charset="-79"/>
                <a:sym typeface="Rubik"/>
              </a:rPr>
              <a:t>What to Expect</a:t>
            </a:r>
          </a:p>
        </p:txBody>
      </p:sp>
      <p:grpSp>
        <p:nvGrpSpPr>
          <p:cNvPr id="23" name="Group 23"/>
          <p:cNvGrpSpPr/>
          <p:nvPr/>
        </p:nvGrpSpPr>
        <p:grpSpPr>
          <a:xfrm rot="-7837125">
            <a:off x="12692034" y="7070573"/>
            <a:ext cx="174126" cy="17412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595DA8"/>
              </a:solidFill>
              <a:prstDash val="solid"/>
              <a:miter/>
            </a:ln>
          </p:spPr>
          <p:txBody>
            <a:bodyPr/>
            <a:lstStyle/>
            <a:p>
              <a:endParaRPr lang="en-US"/>
            </a:p>
          </p:txBody>
        </p:sp>
        <p:sp>
          <p:nvSpPr>
            <p:cNvPr id="25" name="TextBox 25"/>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26" name="Group 26"/>
          <p:cNvGrpSpPr/>
          <p:nvPr/>
        </p:nvGrpSpPr>
        <p:grpSpPr>
          <a:xfrm rot="-7837125">
            <a:off x="12790080" y="5392030"/>
            <a:ext cx="3877402" cy="3877402"/>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595DA8">
                  <a:alpha val="33725"/>
                </a:srgbClr>
              </a:solidFill>
              <a:prstDash val="solid"/>
              <a:miter/>
            </a:ln>
          </p:spPr>
          <p:txBody>
            <a:bodyPr/>
            <a:lstStyle/>
            <a:p>
              <a:endParaRPr lang="en-US"/>
            </a:p>
          </p:txBody>
        </p:sp>
        <p:sp>
          <p:nvSpPr>
            <p:cNvPr id="28" name="TextBox 28"/>
            <p:cNvSpPr txBox="1"/>
            <p:nvPr/>
          </p:nvSpPr>
          <p:spPr>
            <a:xfrm>
              <a:off x="76200" y="19050"/>
              <a:ext cx="660400" cy="717550"/>
            </a:xfrm>
            <a:prstGeom prst="rect">
              <a:avLst/>
            </a:prstGeom>
          </p:spPr>
          <p:txBody>
            <a:bodyPr lIns="64419" tIns="64419" rIns="64419" bIns="64419" rtlCol="0" anchor="ctr"/>
            <a:lstStyle/>
            <a:p>
              <a:pPr algn="ctr">
                <a:lnSpc>
                  <a:spcPts val="3079"/>
                </a:lnSpc>
              </a:pPr>
              <a:endParaRPr/>
            </a:p>
          </p:txBody>
        </p:sp>
      </p:grpSp>
      <p:grpSp>
        <p:nvGrpSpPr>
          <p:cNvPr id="29" name="Group 29"/>
          <p:cNvGrpSpPr/>
          <p:nvPr/>
        </p:nvGrpSpPr>
        <p:grpSpPr>
          <a:xfrm rot="-7837125">
            <a:off x="15787467" y="8647397"/>
            <a:ext cx="365403" cy="365403"/>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31" name="TextBox 31"/>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32" name="Group 32"/>
          <p:cNvGrpSpPr/>
          <p:nvPr/>
        </p:nvGrpSpPr>
        <p:grpSpPr>
          <a:xfrm rot="-7837125">
            <a:off x="2371286" y="3707323"/>
            <a:ext cx="365403" cy="365403"/>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34" name="TextBox 34"/>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35" name="Group 35"/>
          <p:cNvGrpSpPr/>
          <p:nvPr/>
        </p:nvGrpSpPr>
        <p:grpSpPr>
          <a:xfrm rot="-7837125">
            <a:off x="2397425" y="5411933"/>
            <a:ext cx="365403" cy="365403"/>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37" name="TextBox 37"/>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41" name="Group 41"/>
          <p:cNvGrpSpPr/>
          <p:nvPr/>
        </p:nvGrpSpPr>
        <p:grpSpPr>
          <a:xfrm rot="-7837125">
            <a:off x="2355714" y="6937799"/>
            <a:ext cx="365403" cy="365403"/>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43" name="TextBox 43"/>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44" name="Group 44"/>
          <p:cNvGrpSpPr/>
          <p:nvPr/>
        </p:nvGrpSpPr>
        <p:grpSpPr>
          <a:xfrm rot="-7837125">
            <a:off x="7214267" y="3707323"/>
            <a:ext cx="365403" cy="365403"/>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46" name="TextBox 46"/>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47" name="Group 47"/>
          <p:cNvGrpSpPr/>
          <p:nvPr/>
        </p:nvGrpSpPr>
        <p:grpSpPr>
          <a:xfrm rot="-7837125">
            <a:off x="7261744" y="4758254"/>
            <a:ext cx="365403" cy="365403"/>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49" name="TextBox 49"/>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50" name="Group 50"/>
          <p:cNvGrpSpPr/>
          <p:nvPr/>
        </p:nvGrpSpPr>
        <p:grpSpPr>
          <a:xfrm rot="-7837125">
            <a:off x="7243070" y="5862504"/>
            <a:ext cx="365403" cy="365403"/>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52" name="TextBox 52"/>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grpSp>
        <p:nvGrpSpPr>
          <p:cNvPr id="54" name="Group 54"/>
          <p:cNvGrpSpPr/>
          <p:nvPr/>
        </p:nvGrpSpPr>
        <p:grpSpPr>
          <a:xfrm>
            <a:off x="17510969" y="9542728"/>
            <a:ext cx="493458" cy="493458"/>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a:p>
          </p:txBody>
        </p:sp>
        <p:sp>
          <p:nvSpPr>
            <p:cNvPr id="56" name="TextBox 56"/>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57" name="TextBox 57"/>
          <p:cNvSpPr txBox="1"/>
          <p:nvPr/>
        </p:nvSpPr>
        <p:spPr>
          <a:xfrm>
            <a:off x="17510969" y="9646582"/>
            <a:ext cx="493458" cy="257175"/>
          </a:xfrm>
          <a:prstGeom prst="rect">
            <a:avLst/>
          </a:prstGeom>
        </p:spPr>
        <p:txBody>
          <a:bodyPr lIns="0" tIns="0" rIns="0" bIns="0" rtlCol="0" anchor="t">
            <a:spAutoFit/>
          </a:bodyPr>
          <a:lstStyle/>
          <a:p>
            <a:pPr algn="ctr">
              <a:lnSpc>
                <a:spcPts val="2100"/>
              </a:lnSpc>
              <a:spcBef>
                <a:spcPct val="0"/>
              </a:spcBef>
            </a:pPr>
            <a:fld id="{E15F8231-776F-49A0-B55E-BC209154CB8C}" type="slidenum">
              <a:rPr lang="en-US" sz="1500" smtClean="0">
                <a:solidFill>
                  <a:srgbClr val="FFFFFF"/>
                </a:solidFill>
                <a:latin typeface="Rubik Bold" pitchFamily="2" charset="-79"/>
                <a:ea typeface="Rubik Bold"/>
                <a:cs typeface="Rubik Bold" pitchFamily="2" charset="-79"/>
                <a:sym typeface="Rubik"/>
              </a:rPr>
              <a:t>2</a:t>
            </a:fld>
            <a:endParaRPr lang="en-US" sz="1500" dirty="0">
              <a:solidFill>
                <a:srgbClr val="FFFFFF"/>
              </a:solidFill>
              <a:latin typeface="Rubik Bold" pitchFamily="2" charset="-79"/>
              <a:ea typeface="Rubik Bold"/>
              <a:cs typeface="Rubik Bold" pitchFamily="2" charset="-79"/>
              <a:sym typeface="Rubik"/>
            </a:endParaRPr>
          </a:p>
        </p:txBody>
      </p:sp>
      <p:pic>
        <p:nvPicPr>
          <p:cNvPr id="63" name="Picture 62" descr="A green circle with black background&#10;&#10;AI-generated content may be incorrect.">
            <a:extLst>
              <a:ext uri="{FF2B5EF4-FFF2-40B4-BE49-F238E27FC236}">
                <a16:creationId xmlns:a16="http://schemas.microsoft.com/office/drawing/2014/main" id="{B880B452-76BF-EA43-7F9C-144DFF0703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15588" y="646288"/>
            <a:ext cx="5330992" cy="6465962"/>
          </a:xfrm>
          <a:prstGeom prst="rect">
            <a:avLst/>
          </a:prstGeom>
        </p:spPr>
      </p:pic>
      <p:sp>
        <p:nvSpPr>
          <p:cNvPr id="13" name="TextBox 28">
            <a:extLst>
              <a:ext uri="{FF2B5EF4-FFF2-40B4-BE49-F238E27FC236}">
                <a16:creationId xmlns:a16="http://schemas.microsoft.com/office/drawing/2014/main" id="{6EA220B5-E950-26A3-3DFB-2791E9A23917}"/>
              </a:ext>
            </a:extLst>
          </p:cNvPr>
          <p:cNvSpPr txBox="1"/>
          <p:nvPr/>
        </p:nvSpPr>
        <p:spPr>
          <a:xfrm>
            <a:off x="1906278" y="3047330"/>
            <a:ext cx="7590582" cy="440120"/>
          </a:xfrm>
          <a:prstGeom prst="rect">
            <a:avLst/>
          </a:prstGeom>
        </p:spPr>
        <p:txBody>
          <a:bodyPr lIns="0" tIns="0" rIns="0" bIns="0" rtlCol="0" anchor="t">
            <a:spAutoFit/>
          </a:bodyPr>
          <a:lstStyle/>
          <a:p>
            <a:pPr algn="l">
              <a:lnSpc>
                <a:spcPts val="3615"/>
              </a:lnSpc>
            </a:pPr>
            <a:r>
              <a:rPr lang="en-US" sz="2892" dirty="0">
                <a:latin typeface="Rubik Bold" pitchFamily="2" charset="-79"/>
                <a:ea typeface="Rubik Bold"/>
                <a:cs typeface="Rubik Bold" pitchFamily="2" charset="-79"/>
                <a:sym typeface="Rubik"/>
              </a:rPr>
              <a:t>What Grow will do</a:t>
            </a:r>
          </a:p>
        </p:txBody>
      </p:sp>
      <p:sp>
        <p:nvSpPr>
          <p:cNvPr id="14" name="TextBox 28">
            <a:extLst>
              <a:ext uri="{FF2B5EF4-FFF2-40B4-BE49-F238E27FC236}">
                <a16:creationId xmlns:a16="http://schemas.microsoft.com/office/drawing/2014/main" id="{6BCC5851-2061-C4A9-4B5C-BDD944CC3C71}"/>
              </a:ext>
            </a:extLst>
          </p:cNvPr>
          <p:cNvSpPr txBox="1"/>
          <p:nvPr/>
        </p:nvSpPr>
        <p:spPr>
          <a:xfrm>
            <a:off x="6838199" y="3051334"/>
            <a:ext cx="7590582" cy="440120"/>
          </a:xfrm>
          <a:prstGeom prst="rect">
            <a:avLst/>
          </a:prstGeom>
        </p:spPr>
        <p:txBody>
          <a:bodyPr lIns="0" tIns="0" rIns="0" bIns="0" rtlCol="0" anchor="t">
            <a:spAutoFit/>
          </a:bodyPr>
          <a:lstStyle/>
          <a:p>
            <a:pPr algn="l">
              <a:lnSpc>
                <a:spcPts val="3615"/>
              </a:lnSpc>
            </a:pPr>
            <a:r>
              <a:rPr lang="en-US" sz="2892" dirty="0">
                <a:latin typeface="Rubik Bold" pitchFamily="2" charset="-79"/>
                <a:ea typeface="Rubik Bold"/>
                <a:cs typeface="Rubik Bold" pitchFamily="2" charset="-79"/>
                <a:sym typeface="Rubik"/>
              </a:rPr>
              <a:t>What you will do</a:t>
            </a:r>
          </a:p>
        </p:txBody>
      </p:sp>
      <p:sp>
        <p:nvSpPr>
          <p:cNvPr id="15" name="TextBox 28">
            <a:extLst>
              <a:ext uri="{FF2B5EF4-FFF2-40B4-BE49-F238E27FC236}">
                <a16:creationId xmlns:a16="http://schemas.microsoft.com/office/drawing/2014/main" id="{118CB220-4F3C-1D91-591E-16F1EF308D4A}"/>
              </a:ext>
            </a:extLst>
          </p:cNvPr>
          <p:cNvSpPr txBox="1"/>
          <p:nvPr/>
        </p:nvSpPr>
        <p:spPr>
          <a:xfrm>
            <a:off x="11437367" y="3001638"/>
            <a:ext cx="5081868" cy="440120"/>
          </a:xfrm>
          <a:prstGeom prst="rect">
            <a:avLst/>
          </a:prstGeom>
        </p:spPr>
        <p:txBody>
          <a:bodyPr wrap="square" lIns="0" tIns="0" rIns="0" bIns="0" rtlCol="0" anchor="t">
            <a:spAutoFit/>
          </a:bodyPr>
          <a:lstStyle/>
          <a:p>
            <a:pPr algn="l">
              <a:lnSpc>
                <a:spcPts val="3615"/>
              </a:lnSpc>
            </a:pPr>
            <a:r>
              <a:rPr lang="en-US" sz="2892" dirty="0">
                <a:latin typeface="Rubik Bold" pitchFamily="2" charset="-79"/>
                <a:ea typeface="Rubik Bold"/>
                <a:cs typeface="Rubik Bold" pitchFamily="2" charset="-79"/>
                <a:sym typeface="Rubik"/>
              </a:rPr>
              <a:t>What we will do together</a:t>
            </a:r>
          </a:p>
        </p:txBody>
      </p:sp>
      <p:sp>
        <p:nvSpPr>
          <p:cNvPr id="16" name="TextBox 9">
            <a:extLst>
              <a:ext uri="{FF2B5EF4-FFF2-40B4-BE49-F238E27FC236}">
                <a16:creationId xmlns:a16="http://schemas.microsoft.com/office/drawing/2014/main" id="{CD7C0C52-63D4-794B-C514-2D8224D5300F}"/>
              </a:ext>
            </a:extLst>
          </p:cNvPr>
          <p:cNvSpPr txBox="1"/>
          <p:nvPr/>
        </p:nvSpPr>
        <p:spPr>
          <a:xfrm>
            <a:off x="12052772" y="3606485"/>
            <a:ext cx="4662359" cy="1461939"/>
          </a:xfrm>
          <a:prstGeom prst="rect">
            <a:avLst/>
          </a:prstGeom>
        </p:spPr>
        <p:txBody>
          <a:bodyPr wrap="square" lIns="0" tIns="0" rIns="0" bIns="0" rtlCol="0" anchor="t">
            <a:spAutoFit/>
          </a:bodyPr>
          <a:lstStyle/>
          <a:p>
            <a:pPr lvl="0">
              <a:lnSpc>
                <a:spcPts val="2940"/>
              </a:lnSpc>
              <a:spcBef>
                <a:spcPct val="0"/>
              </a:spcBef>
            </a:pPr>
            <a:r>
              <a:rPr lang="en-US" sz="2400" i="1" dirty="0">
                <a:latin typeface="Urbanist" panose="020B0A04040200000203" pitchFamily="34" charset="77"/>
                <a:ea typeface="Urbanist" panose="020B0A04040200000203" pitchFamily="34" charset="77"/>
                <a:cs typeface="Urbanist" panose="020B0A04040200000203" pitchFamily="34" charset="77"/>
              </a:rPr>
              <a:t>Optional</a:t>
            </a:r>
            <a:r>
              <a:rPr lang="en-US" sz="2400" dirty="0">
                <a:latin typeface="Urbanist" panose="020B0A04040200000203" pitchFamily="34" charset="77"/>
                <a:ea typeface="Urbanist" panose="020B0A04040200000203" pitchFamily="34" charset="77"/>
                <a:cs typeface="Urbanist" panose="020B0A04040200000203" pitchFamily="34" charset="77"/>
              </a:rPr>
              <a:t>: Pre-training meeting to discuss rollout of features, and to plan how Grow training will be integrated into PD</a:t>
            </a:r>
            <a:endParaRPr lang="en-US" sz="2400" dirty="0">
              <a:solidFill>
                <a:srgbClr val="140F5E"/>
              </a:solidFill>
              <a:latin typeface="Urbanist" panose="020B0A04040200000203" pitchFamily="34" charset="77"/>
              <a:ea typeface="Urbanist" panose="020B0A04040200000203" pitchFamily="34" charset="77"/>
              <a:cs typeface="Urbanist" panose="020B0A04040200000203" pitchFamily="34" charset="77"/>
              <a:sym typeface="Rubik"/>
            </a:endParaRPr>
          </a:p>
        </p:txBody>
      </p:sp>
      <p:grpSp>
        <p:nvGrpSpPr>
          <p:cNvPr id="17" name="Group 44">
            <a:extLst>
              <a:ext uri="{FF2B5EF4-FFF2-40B4-BE49-F238E27FC236}">
                <a16:creationId xmlns:a16="http://schemas.microsoft.com/office/drawing/2014/main" id="{805355D5-845A-10A7-DF8E-A8A6FB4605C1}"/>
              </a:ext>
            </a:extLst>
          </p:cNvPr>
          <p:cNvGrpSpPr/>
          <p:nvPr/>
        </p:nvGrpSpPr>
        <p:grpSpPr>
          <a:xfrm rot="-7837125">
            <a:off x="11477588" y="3712034"/>
            <a:ext cx="365403" cy="365403"/>
            <a:chOff x="0" y="0"/>
            <a:chExt cx="812800" cy="812800"/>
          </a:xfrm>
        </p:grpSpPr>
        <p:sp>
          <p:nvSpPr>
            <p:cNvPr id="18" name="Freeform 45">
              <a:extLst>
                <a:ext uri="{FF2B5EF4-FFF2-40B4-BE49-F238E27FC236}">
                  <a16:creationId xmlns:a16="http://schemas.microsoft.com/office/drawing/2014/main" id="{3CEE11FD-2966-F338-2E79-66B3129EDAE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19" name="TextBox 46">
              <a:extLst>
                <a:ext uri="{FF2B5EF4-FFF2-40B4-BE49-F238E27FC236}">
                  <a16:creationId xmlns:a16="http://schemas.microsoft.com/office/drawing/2014/main" id="{1B50B1FE-2F29-FC9A-0375-0E51115DB41A}"/>
                </a:ext>
              </a:extLst>
            </p:cNvPr>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sp>
        <p:nvSpPr>
          <p:cNvPr id="64" name="TextBox 9">
            <a:extLst>
              <a:ext uri="{FF2B5EF4-FFF2-40B4-BE49-F238E27FC236}">
                <a16:creationId xmlns:a16="http://schemas.microsoft.com/office/drawing/2014/main" id="{A50BECE6-869A-5AFB-53D9-F7D92CB72353}"/>
              </a:ext>
            </a:extLst>
          </p:cNvPr>
          <p:cNvSpPr txBox="1"/>
          <p:nvPr/>
        </p:nvSpPr>
        <p:spPr>
          <a:xfrm>
            <a:off x="12052772" y="5649480"/>
            <a:ext cx="4662359" cy="1090042"/>
          </a:xfrm>
          <a:prstGeom prst="rect">
            <a:avLst/>
          </a:prstGeom>
        </p:spPr>
        <p:txBody>
          <a:bodyPr wrap="square" lIns="0" tIns="0" rIns="0" bIns="0" rtlCol="0" anchor="t">
            <a:spAutoFit/>
          </a:bodyPr>
          <a:lstStyle/>
          <a:p>
            <a:pPr lvl="0">
              <a:lnSpc>
                <a:spcPts val="2940"/>
              </a:lnSpc>
              <a:spcBef>
                <a:spcPct val="0"/>
              </a:spcBef>
            </a:pPr>
            <a:r>
              <a:rPr lang="en-US" sz="2400" i="1" dirty="0">
                <a:latin typeface="Urbanist" panose="020B0A04040200000203" pitchFamily="34" charset="77"/>
                <a:ea typeface="Urbanist" panose="020B0A04040200000203" pitchFamily="34" charset="77"/>
                <a:cs typeface="Urbanist" panose="020B0A04040200000203" pitchFamily="34" charset="77"/>
              </a:rPr>
              <a:t>Optional</a:t>
            </a:r>
            <a:r>
              <a:rPr lang="en-US" sz="2400" dirty="0">
                <a:latin typeface="Urbanist" panose="020B0A04040200000203" pitchFamily="34" charset="77"/>
                <a:ea typeface="Urbanist" panose="020B0A04040200000203" pitchFamily="34" charset="77"/>
                <a:cs typeface="Urbanist" panose="020B0A04040200000203" pitchFamily="34" charset="77"/>
              </a:rPr>
              <a:t>: Post-training meeting to discuss questions that arose during training</a:t>
            </a:r>
            <a:endParaRPr lang="en-US" sz="2400" dirty="0">
              <a:solidFill>
                <a:srgbClr val="140F5E"/>
              </a:solidFill>
              <a:latin typeface="Urbanist" panose="020B0A04040200000203" pitchFamily="34" charset="77"/>
              <a:ea typeface="Urbanist" panose="020B0A04040200000203" pitchFamily="34" charset="77"/>
              <a:cs typeface="Urbanist" panose="020B0A04040200000203" pitchFamily="34" charset="77"/>
              <a:sym typeface="Rubik"/>
            </a:endParaRPr>
          </a:p>
        </p:txBody>
      </p:sp>
      <p:grpSp>
        <p:nvGrpSpPr>
          <p:cNvPr id="65" name="Group 44">
            <a:extLst>
              <a:ext uri="{FF2B5EF4-FFF2-40B4-BE49-F238E27FC236}">
                <a16:creationId xmlns:a16="http://schemas.microsoft.com/office/drawing/2014/main" id="{76F5D222-D5B2-2253-6FB6-021282F33D9E}"/>
              </a:ext>
            </a:extLst>
          </p:cNvPr>
          <p:cNvGrpSpPr/>
          <p:nvPr/>
        </p:nvGrpSpPr>
        <p:grpSpPr>
          <a:xfrm rot="-7837125">
            <a:off x="11543566" y="5723123"/>
            <a:ext cx="365403" cy="365403"/>
            <a:chOff x="0" y="0"/>
            <a:chExt cx="812800" cy="812800"/>
          </a:xfrm>
        </p:grpSpPr>
        <p:sp>
          <p:nvSpPr>
            <p:cNvPr id="66" name="Freeform 45">
              <a:extLst>
                <a:ext uri="{FF2B5EF4-FFF2-40B4-BE49-F238E27FC236}">
                  <a16:creationId xmlns:a16="http://schemas.microsoft.com/office/drawing/2014/main" id="{5997A612-D209-7DD6-363F-7ABB9737F59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95DA8"/>
            </a:solidFill>
            <a:ln w="19050" cap="sq">
              <a:gradFill>
                <a:gsLst>
                  <a:gs pos="0">
                    <a:srgbClr val="000000">
                      <a:alpha val="5000"/>
                    </a:srgbClr>
                  </a:gs>
                  <a:gs pos="100000">
                    <a:srgbClr val="000000">
                      <a:alpha val="0"/>
                    </a:srgbClr>
                  </a:gs>
                </a:gsLst>
                <a:lin ang="0"/>
              </a:gradFill>
              <a:prstDash val="solid"/>
              <a:miter/>
            </a:ln>
          </p:spPr>
          <p:txBody>
            <a:bodyPr/>
            <a:lstStyle/>
            <a:p>
              <a:endParaRPr lang="en-US"/>
            </a:p>
          </p:txBody>
        </p:sp>
        <p:sp>
          <p:nvSpPr>
            <p:cNvPr id="67" name="TextBox 46">
              <a:extLst>
                <a:ext uri="{FF2B5EF4-FFF2-40B4-BE49-F238E27FC236}">
                  <a16:creationId xmlns:a16="http://schemas.microsoft.com/office/drawing/2014/main" id="{A61EF708-B86E-5F8D-BEBB-0FF683BDCCA5}"/>
                </a:ext>
              </a:extLst>
            </p:cNvPr>
            <p:cNvSpPr txBox="1"/>
            <p:nvPr/>
          </p:nvSpPr>
          <p:spPr>
            <a:xfrm>
              <a:off x="76200" y="19050"/>
              <a:ext cx="660400" cy="717550"/>
            </a:xfrm>
            <a:prstGeom prst="rect">
              <a:avLst/>
            </a:prstGeom>
          </p:spPr>
          <p:txBody>
            <a:bodyPr lIns="32631" tIns="32631" rIns="32631" bIns="32631" rtlCol="0" anchor="ctr"/>
            <a:lstStyle/>
            <a:p>
              <a:pPr algn="ctr">
                <a:lnSpc>
                  <a:spcPts val="3079"/>
                </a:lnSpc>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665" y="3919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sz="1400"/>
          </a:p>
        </p:txBody>
      </p:sp>
      <p:grpSp>
        <p:nvGrpSpPr>
          <p:cNvPr id="3" name="Group 3"/>
          <p:cNvGrpSpPr/>
          <p:nvPr/>
        </p:nvGrpSpPr>
        <p:grpSpPr>
          <a:xfrm>
            <a:off x="-4678" y="-38100"/>
            <a:ext cx="18292677" cy="3083076"/>
            <a:chOff x="0" y="0"/>
            <a:chExt cx="5075597" cy="812004"/>
          </a:xfrm>
        </p:grpSpPr>
        <p:sp>
          <p:nvSpPr>
            <p:cNvPr id="4" name="Freeform 4"/>
            <p:cNvSpPr/>
            <p:nvPr/>
          </p:nvSpPr>
          <p:spPr>
            <a:xfrm>
              <a:off x="0" y="0"/>
              <a:ext cx="5075597" cy="812004"/>
            </a:xfrm>
            <a:custGeom>
              <a:avLst/>
              <a:gdLst/>
              <a:ahLst/>
              <a:cxnLst/>
              <a:rect l="l" t="t" r="r" b="b"/>
              <a:pathLst>
                <a:path w="5075597" h="812004">
                  <a:moveTo>
                    <a:pt x="0" y="0"/>
                  </a:moveTo>
                  <a:lnTo>
                    <a:pt x="5075597" y="0"/>
                  </a:lnTo>
                  <a:lnTo>
                    <a:pt x="5075597" y="812004"/>
                  </a:lnTo>
                  <a:lnTo>
                    <a:pt x="0" y="812004"/>
                  </a:lnTo>
                  <a:close/>
                </a:path>
              </a:pathLst>
            </a:custGeom>
            <a:solidFill>
              <a:srgbClr val="140F5E"/>
            </a:solidFill>
          </p:spPr>
          <p:txBody>
            <a:bodyPr/>
            <a:lstStyle/>
            <a:p>
              <a:endParaRPr lang="en-US" sz="1400"/>
            </a:p>
          </p:txBody>
        </p:sp>
        <p:sp>
          <p:nvSpPr>
            <p:cNvPr id="5" name="TextBox 5"/>
            <p:cNvSpPr txBox="1"/>
            <p:nvPr/>
          </p:nvSpPr>
          <p:spPr>
            <a:xfrm>
              <a:off x="0" y="-190500"/>
              <a:ext cx="5075597" cy="1002504"/>
            </a:xfrm>
            <a:prstGeom prst="rect">
              <a:avLst/>
            </a:prstGeom>
          </p:spPr>
          <p:txBody>
            <a:bodyPr lIns="50800" tIns="50800" rIns="50800" bIns="50800" rtlCol="0" anchor="ctr"/>
            <a:lstStyle/>
            <a:p>
              <a:pPr algn="ctr">
                <a:lnSpc>
                  <a:spcPts val="5040"/>
                </a:lnSpc>
              </a:pPr>
              <a:endParaRPr sz="1400"/>
            </a:p>
          </p:txBody>
        </p:sp>
      </p:grpSp>
      <p:sp>
        <p:nvSpPr>
          <p:cNvPr id="6" name="Freeform 6"/>
          <p:cNvSpPr/>
          <p:nvPr/>
        </p:nvSpPr>
        <p:spPr>
          <a:xfrm>
            <a:off x="1243097" y="3795090"/>
            <a:ext cx="315813" cy="315813"/>
          </a:xfrm>
          <a:custGeom>
            <a:avLst/>
            <a:gdLst/>
            <a:ahLst/>
            <a:cxnLst/>
            <a:rect l="l" t="t" r="r" b="b"/>
            <a:pathLst>
              <a:path w="315813" h="315813">
                <a:moveTo>
                  <a:pt x="0" y="0"/>
                </a:moveTo>
                <a:lnTo>
                  <a:pt x="315813" y="0"/>
                </a:lnTo>
                <a:lnTo>
                  <a:pt x="315813" y="315813"/>
                </a:lnTo>
                <a:lnTo>
                  <a:pt x="0" y="3158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400"/>
          </a:p>
        </p:txBody>
      </p:sp>
      <p:sp>
        <p:nvSpPr>
          <p:cNvPr id="11" name="Freeform 11"/>
          <p:cNvSpPr/>
          <p:nvPr/>
        </p:nvSpPr>
        <p:spPr>
          <a:xfrm>
            <a:off x="11901275" y="171929"/>
            <a:ext cx="6878429" cy="3036091"/>
          </a:xfrm>
          <a:custGeom>
            <a:avLst/>
            <a:gdLst/>
            <a:ahLst/>
            <a:cxnLst/>
            <a:rect l="l" t="t" r="r" b="b"/>
            <a:pathLst>
              <a:path w="6878429" h="3036091">
                <a:moveTo>
                  <a:pt x="0" y="0"/>
                </a:moveTo>
                <a:lnTo>
                  <a:pt x="6878429" y="0"/>
                </a:lnTo>
                <a:lnTo>
                  <a:pt x="6878429" y="3036091"/>
                </a:lnTo>
                <a:lnTo>
                  <a:pt x="0" y="3036091"/>
                </a:lnTo>
                <a:lnTo>
                  <a:pt x="0" y="0"/>
                </a:lnTo>
                <a:close/>
              </a:path>
            </a:pathLst>
          </a:custGeom>
          <a:blipFill>
            <a:blip r:embed="rId5">
              <a:alphaModFix amt="14000"/>
            </a:blip>
            <a:stretch>
              <a:fillRect r="-391686" b="-96555"/>
            </a:stretch>
          </a:blipFill>
        </p:spPr>
        <p:txBody>
          <a:bodyPr/>
          <a:lstStyle/>
          <a:p>
            <a:endParaRPr lang="en-US" sz="1400"/>
          </a:p>
        </p:txBody>
      </p:sp>
      <p:sp>
        <p:nvSpPr>
          <p:cNvPr id="14" name="Freeform 14"/>
          <p:cNvSpPr/>
          <p:nvPr/>
        </p:nvSpPr>
        <p:spPr>
          <a:xfrm rot="-5400000">
            <a:off x="12279499" y="3249798"/>
            <a:ext cx="9219101" cy="2797902"/>
          </a:xfrm>
          <a:custGeom>
            <a:avLst/>
            <a:gdLst/>
            <a:ahLst/>
            <a:cxnLst/>
            <a:rect l="l" t="t" r="r" b="b"/>
            <a:pathLst>
              <a:path w="9219101" h="8601075">
                <a:moveTo>
                  <a:pt x="0" y="0"/>
                </a:moveTo>
                <a:lnTo>
                  <a:pt x="9219101" y="0"/>
                </a:lnTo>
                <a:lnTo>
                  <a:pt x="9219101" y="8601075"/>
                </a:lnTo>
                <a:lnTo>
                  <a:pt x="0" y="8601075"/>
                </a:lnTo>
                <a:lnTo>
                  <a:pt x="0" y="0"/>
                </a:lnTo>
                <a:close/>
              </a:path>
            </a:pathLst>
          </a:custGeom>
          <a:blipFill>
            <a:blip r:embed="rId6"/>
            <a:stretch>
              <a:fillRect t="-110398" b="-317809"/>
            </a:stretch>
          </a:blipFill>
        </p:spPr>
        <p:txBody>
          <a:bodyPr/>
          <a:lstStyle/>
          <a:p>
            <a:endParaRPr lang="en-US" sz="1400"/>
          </a:p>
        </p:txBody>
      </p:sp>
      <p:sp>
        <p:nvSpPr>
          <p:cNvPr id="25" name="Freeform 25"/>
          <p:cNvSpPr/>
          <p:nvPr/>
        </p:nvSpPr>
        <p:spPr>
          <a:xfrm>
            <a:off x="-4677" y="4203012"/>
            <a:ext cx="790895" cy="4649779"/>
          </a:xfrm>
          <a:custGeom>
            <a:avLst/>
            <a:gdLst/>
            <a:ahLst/>
            <a:cxnLst/>
            <a:rect l="l" t="t" r="r" b="b"/>
            <a:pathLst>
              <a:path w="1572435" h="4649779">
                <a:moveTo>
                  <a:pt x="0" y="0"/>
                </a:moveTo>
                <a:lnTo>
                  <a:pt x="1572434" y="0"/>
                </a:lnTo>
                <a:lnTo>
                  <a:pt x="1572434" y="4649779"/>
                </a:lnTo>
                <a:lnTo>
                  <a:pt x="0" y="4649779"/>
                </a:lnTo>
                <a:lnTo>
                  <a:pt x="0" y="0"/>
                </a:lnTo>
                <a:close/>
              </a:path>
            </a:pathLst>
          </a:custGeom>
          <a:blipFill>
            <a:blip r:embed="rId7"/>
            <a:stretch>
              <a:fillRect l="-98818" b="-2861"/>
            </a:stretch>
          </a:blipFill>
        </p:spPr>
        <p:txBody>
          <a:bodyPr/>
          <a:lstStyle/>
          <a:p>
            <a:endParaRPr lang="en-US" sz="1400"/>
          </a:p>
        </p:txBody>
      </p:sp>
      <p:sp>
        <p:nvSpPr>
          <p:cNvPr id="26" name="TextBox 26"/>
          <p:cNvSpPr txBox="1"/>
          <p:nvPr/>
        </p:nvSpPr>
        <p:spPr>
          <a:xfrm>
            <a:off x="1818495" y="4419588"/>
            <a:ext cx="14255860" cy="4062651"/>
          </a:xfrm>
          <a:prstGeom prst="rect">
            <a:avLst/>
          </a:prstGeom>
        </p:spPr>
        <p:txBody>
          <a:bodyPr wrap="square" lIns="0" tIns="0" rIns="0" bIns="0" rtlCol="0" anchor="t">
            <a:spAutoFit/>
          </a:bodyPr>
          <a:lstStyle/>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Directly tie Grow into PD that is related to coaching expectations</a:t>
            </a:r>
          </a:p>
          <a:p>
            <a:pPr marL="285750" indent="-285750" fontAlgn="base">
              <a:buFont typeface="Arial" panose="020B0604020202020204" pitchFamily="34" charset="0"/>
              <a:buChar char="•"/>
            </a:pPr>
            <a:endParaRPr lang="en-US" sz="2400" dirty="0">
              <a:latin typeface="Urbanist" panose="020B0A04040200000203" pitchFamily="34" charset="77"/>
              <a:ea typeface="Urbanist" panose="020B0A04040200000203" pitchFamily="34" charset="77"/>
              <a:cs typeface="Urbanist" panose="020B0A04040200000203" pitchFamily="34" charset="77"/>
            </a:endParaRP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Prioritize Grow features with the biggest impact, then roll out other features throughout the school year</a:t>
            </a:r>
          </a:p>
          <a:p>
            <a:pPr marL="285750" indent="-285750" fontAlgn="base">
              <a:buFont typeface="Arial" panose="020B0604020202020204" pitchFamily="34" charset="0"/>
              <a:buChar char="•"/>
            </a:pPr>
            <a:endParaRPr lang="en-US" sz="2400" dirty="0">
              <a:latin typeface="Urbanist" panose="020B0A04040200000203" pitchFamily="34" charset="77"/>
              <a:ea typeface="Urbanist" panose="020B0A04040200000203" pitchFamily="34" charset="77"/>
              <a:cs typeface="Urbanist" panose="020B0A04040200000203" pitchFamily="34" charset="77"/>
            </a:endParaRP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Include screenshots and/or examples that connect to your coaching systems and language</a:t>
            </a:r>
          </a:p>
          <a:p>
            <a:pPr marL="285750" indent="-285750" fontAlgn="base">
              <a:buFont typeface="Arial" panose="020B0604020202020204" pitchFamily="34" charset="0"/>
              <a:buChar char="•"/>
            </a:pPr>
            <a:endParaRPr lang="en-US" sz="2400" dirty="0">
              <a:latin typeface="Urbanist" panose="020B0A04040200000203" pitchFamily="34" charset="77"/>
              <a:ea typeface="Urbanist" panose="020B0A04040200000203" pitchFamily="34" charset="77"/>
              <a:cs typeface="Urbanist" panose="020B0A04040200000203" pitchFamily="34" charset="77"/>
            </a:endParaRP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Allow opportunities for practice with priority forms and/or features</a:t>
            </a:r>
          </a:p>
          <a:p>
            <a:pPr marL="285750" indent="-285750" fontAlgn="base">
              <a:buFont typeface="Arial" panose="020B0604020202020204" pitchFamily="34" charset="0"/>
              <a:buChar char="•"/>
            </a:pPr>
            <a:endParaRPr lang="en-US" sz="2400" dirty="0">
              <a:latin typeface="Urbanist" panose="020B0A04040200000203" pitchFamily="34" charset="77"/>
              <a:ea typeface="Urbanist" panose="020B0A04040200000203" pitchFamily="34" charset="77"/>
              <a:cs typeface="Urbanist" panose="020B0A04040200000203" pitchFamily="34" charset="77"/>
            </a:endParaRP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Incorporate Grow into PD and data conversations throughout the year</a:t>
            </a:r>
          </a:p>
          <a:p>
            <a:pPr marL="285750" indent="-285750" fontAlgn="base">
              <a:buFont typeface="Arial" panose="020B0604020202020204" pitchFamily="34" charset="0"/>
              <a:buChar char="•"/>
            </a:pPr>
            <a:endParaRPr lang="en-US" sz="2400" dirty="0">
              <a:latin typeface="Urbanist" panose="020B0A04040200000203" pitchFamily="34" charset="77"/>
              <a:ea typeface="Urbanist" panose="020B0A04040200000203" pitchFamily="34" charset="77"/>
              <a:cs typeface="Urbanist" panose="020B0A04040200000203" pitchFamily="34" charset="77"/>
            </a:endParaRP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Explain and show how Grow will make coaches’ lives easier!</a:t>
            </a:r>
          </a:p>
        </p:txBody>
      </p:sp>
      <p:sp>
        <p:nvSpPr>
          <p:cNvPr id="27" name="TextBox 27"/>
          <p:cNvSpPr txBox="1"/>
          <p:nvPr/>
        </p:nvSpPr>
        <p:spPr>
          <a:xfrm>
            <a:off x="1806054" y="3776154"/>
            <a:ext cx="9350867" cy="365485"/>
          </a:xfrm>
          <a:prstGeom prst="rect">
            <a:avLst/>
          </a:prstGeom>
        </p:spPr>
        <p:txBody>
          <a:bodyPr wrap="square" lIns="0" tIns="0" rIns="0" bIns="0" rtlCol="0" anchor="t">
            <a:spAutoFit/>
          </a:bodyPr>
          <a:lstStyle/>
          <a:p>
            <a:pPr>
              <a:lnSpc>
                <a:spcPts val="3026"/>
              </a:lnSpc>
            </a:pPr>
            <a:r>
              <a:rPr lang="en-US" sz="2400" b="1" dirty="0">
                <a:latin typeface="Urbanist" panose="020B0A04040200000203" pitchFamily="34" charset="77"/>
                <a:ea typeface="Urbanist" panose="020B0A04040200000203" pitchFamily="34" charset="77"/>
                <a:cs typeface="Urbanist" panose="020B0A04040200000203" pitchFamily="34" charset="77"/>
              </a:rPr>
              <a:t>We have found that our most successful partners do the following:</a:t>
            </a:r>
            <a:endParaRPr lang="en-US" sz="2800" dirty="0">
              <a:solidFill>
                <a:srgbClr val="140F5E"/>
              </a:solidFill>
              <a:latin typeface="Urbanist" panose="020B0A04040200000203" pitchFamily="34" charset="77"/>
              <a:ea typeface="Urbanist" panose="020B0A04040200000203" pitchFamily="34" charset="77"/>
              <a:cs typeface="Urbanist" panose="020B0A04040200000203" pitchFamily="34" charset="77"/>
              <a:sym typeface="Rubik"/>
            </a:endParaRPr>
          </a:p>
        </p:txBody>
      </p:sp>
      <p:grpSp>
        <p:nvGrpSpPr>
          <p:cNvPr id="38" name="Group 38"/>
          <p:cNvGrpSpPr/>
          <p:nvPr/>
        </p:nvGrpSpPr>
        <p:grpSpPr>
          <a:xfrm>
            <a:off x="12880519" y="9542728"/>
            <a:ext cx="5123908" cy="493458"/>
            <a:chOff x="0" y="0"/>
            <a:chExt cx="6831877" cy="657944"/>
          </a:xfrm>
        </p:grpSpPr>
        <p:grpSp>
          <p:nvGrpSpPr>
            <p:cNvPr id="39" name="Group 39"/>
            <p:cNvGrpSpPr/>
            <p:nvPr/>
          </p:nvGrpSpPr>
          <p:grpSpPr>
            <a:xfrm>
              <a:off x="6173933" y="0"/>
              <a:ext cx="657944" cy="657944"/>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sz="1400"/>
              </a:p>
            </p:txBody>
          </p:sp>
          <p:sp>
            <p:nvSpPr>
              <p:cNvPr id="41" name="TextBox 41"/>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sz="1400"/>
              </a:p>
            </p:txBody>
          </p:sp>
        </p:grpSp>
        <p:sp>
          <p:nvSpPr>
            <p:cNvPr id="42" name="TextBox 42"/>
            <p:cNvSpPr txBox="1"/>
            <p:nvPr/>
          </p:nvSpPr>
          <p:spPr>
            <a:xfrm>
              <a:off x="6173933" y="138472"/>
              <a:ext cx="657944" cy="321284"/>
            </a:xfrm>
            <a:prstGeom prst="rect">
              <a:avLst/>
            </a:prstGeom>
          </p:spPr>
          <p:txBody>
            <a:bodyPr lIns="0" tIns="0" rIns="0" bIns="0" rtlCol="0" anchor="t">
              <a:spAutoFit/>
            </a:bodyPr>
            <a:lstStyle/>
            <a:p>
              <a:pPr algn="ctr">
                <a:lnSpc>
                  <a:spcPts val="2100"/>
                </a:lnSpc>
                <a:spcBef>
                  <a:spcPct val="0"/>
                </a:spcBef>
              </a:pPr>
              <a:fld id="{00FE8DFE-96BA-417D-9B42-253C9092AD1C}" type="slidenum">
                <a:rPr lang="en-US" sz="1200" smtClean="0">
                  <a:solidFill>
                    <a:srgbClr val="FFFFFF"/>
                  </a:solidFill>
                  <a:latin typeface="Rubik Bold" pitchFamily="2" charset="-79"/>
                  <a:ea typeface="Rubik Bold"/>
                  <a:cs typeface="Rubik Bold" pitchFamily="2" charset="-79"/>
                  <a:sym typeface="Rubik"/>
                </a:rPr>
                <a:t>3</a:t>
              </a:fld>
              <a:endParaRPr lang="en-US" sz="1200" dirty="0">
                <a:solidFill>
                  <a:srgbClr val="FFFFFF"/>
                </a:solidFill>
                <a:latin typeface="Rubik Bold" pitchFamily="2" charset="-79"/>
                <a:ea typeface="Rubik Bold"/>
                <a:cs typeface="Rubik Bold" pitchFamily="2" charset="-79"/>
                <a:sym typeface="Rubik"/>
              </a:endParaRPr>
            </a:p>
          </p:txBody>
        </p:sp>
        <p:sp>
          <p:nvSpPr>
            <p:cNvPr id="44" name="Freeform 44"/>
            <p:cNvSpPr/>
            <p:nvPr/>
          </p:nvSpPr>
          <p:spPr>
            <a:xfrm>
              <a:off x="0" y="126728"/>
              <a:ext cx="433817" cy="433817"/>
            </a:xfrm>
            <a:custGeom>
              <a:avLst/>
              <a:gdLst/>
              <a:ahLst/>
              <a:cxnLst/>
              <a:rect l="l" t="t" r="r" b="b"/>
              <a:pathLst>
                <a:path w="433817" h="433817">
                  <a:moveTo>
                    <a:pt x="0" y="0"/>
                  </a:moveTo>
                  <a:lnTo>
                    <a:pt x="433817" y="0"/>
                  </a:lnTo>
                  <a:lnTo>
                    <a:pt x="433817" y="433816"/>
                  </a:lnTo>
                  <a:lnTo>
                    <a:pt x="0" y="4338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400"/>
            </a:p>
          </p:txBody>
        </p:sp>
      </p:grpSp>
      <p:pic>
        <p:nvPicPr>
          <p:cNvPr id="48" name="Picture 47" descr="A green circle with a black background&#10;&#10;AI-generated content may be incorrect.">
            <a:extLst>
              <a:ext uri="{FF2B5EF4-FFF2-40B4-BE49-F238E27FC236}">
                <a16:creationId xmlns:a16="http://schemas.microsoft.com/office/drawing/2014/main" id="{484B3B89-CD26-0F56-5623-1545C257203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725526" y="268802"/>
            <a:ext cx="3463480" cy="3463480"/>
          </a:xfrm>
          <a:prstGeom prst="rect">
            <a:avLst/>
          </a:prstGeom>
        </p:spPr>
      </p:pic>
      <p:sp>
        <p:nvSpPr>
          <p:cNvPr id="10" name="TextBox 10"/>
          <p:cNvSpPr txBox="1"/>
          <p:nvPr/>
        </p:nvSpPr>
        <p:spPr>
          <a:xfrm>
            <a:off x="1243097" y="1085850"/>
            <a:ext cx="14246997" cy="923330"/>
          </a:xfrm>
          <a:prstGeom prst="rect">
            <a:avLst/>
          </a:prstGeom>
        </p:spPr>
        <p:txBody>
          <a:bodyPr wrap="square" lIns="0" tIns="0" rIns="0" bIns="0" rtlCol="0" anchor="t">
            <a:spAutoFit/>
          </a:bodyPr>
          <a:lstStyle/>
          <a:p>
            <a:r>
              <a:rPr lang="en-US" sz="6000" b="1" dirty="0">
                <a:solidFill>
                  <a:schemeClr val="bg1"/>
                </a:solidFill>
                <a:latin typeface="Rubik Bold" pitchFamily="2" charset="-79"/>
                <a:cs typeface="Rubik Bold" pitchFamily="2" charset="-79"/>
              </a:rPr>
              <a:t>General Guidelines for Success</a:t>
            </a:r>
            <a:endParaRPr lang="en-US" sz="6000" dirty="0">
              <a:solidFill>
                <a:schemeClr val="bg1"/>
              </a:solidFill>
              <a:latin typeface="Rubik Bold" pitchFamily="2" charset="-79"/>
              <a:cs typeface="Rubik Bold" pitchFamily="2" charset="-79"/>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4964" y="-1983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2003529" y="2001139"/>
            <a:ext cx="6000898" cy="600089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4953" r="-24953"/>
              </a:stretch>
            </a:blipFill>
          </p:spPr>
          <p:txBody>
            <a:bodyPr/>
            <a:lstStyle/>
            <a:p>
              <a:endParaRPr lang="en-US"/>
            </a:p>
          </p:txBody>
        </p:sp>
      </p:grpSp>
      <p:sp>
        <p:nvSpPr>
          <p:cNvPr id="5" name="Freeform 5"/>
          <p:cNvSpPr/>
          <p:nvPr/>
        </p:nvSpPr>
        <p:spPr>
          <a:xfrm rot="-5400000">
            <a:off x="13042925" y="4070973"/>
            <a:ext cx="9219101" cy="1241122"/>
          </a:xfrm>
          <a:custGeom>
            <a:avLst/>
            <a:gdLst/>
            <a:ahLst/>
            <a:cxnLst/>
            <a:rect l="l" t="t" r="r" b="b"/>
            <a:pathLst>
              <a:path w="9219101" h="8601075">
                <a:moveTo>
                  <a:pt x="0" y="0"/>
                </a:moveTo>
                <a:lnTo>
                  <a:pt x="9219101" y="0"/>
                </a:lnTo>
                <a:lnTo>
                  <a:pt x="9219101" y="8601075"/>
                </a:lnTo>
                <a:lnTo>
                  <a:pt x="0" y="8601075"/>
                </a:lnTo>
                <a:lnTo>
                  <a:pt x="0" y="0"/>
                </a:lnTo>
                <a:close/>
              </a:path>
            </a:pathLst>
          </a:custGeom>
          <a:blipFill>
            <a:blip r:embed="rId4"/>
            <a:stretch>
              <a:fillRect t="-248873" b="-841881"/>
            </a:stretch>
          </a:blipFill>
        </p:spPr>
        <p:txBody>
          <a:bodyPr/>
          <a:lstStyle/>
          <a:p>
            <a:endParaRPr lang="en-US"/>
          </a:p>
        </p:txBody>
      </p:sp>
      <p:sp>
        <p:nvSpPr>
          <p:cNvPr id="9" name="TextBox 9"/>
          <p:cNvSpPr txBox="1"/>
          <p:nvPr/>
        </p:nvSpPr>
        <p:spPr>
          <a:xfrm>
            <a:off x="1284514" y="1085850"/>
            <a:ext cx="9458022" cy="872034"/>
          </a:xfrm>
          <a:prstGeom prst="rect">
            <a:avLst/>
          </a:prstGeom>
        </p:spPr>
        <p:txBody>
          <a:bodyPr wrap="square" lIns="0" tIns="0" rIns="0" bIns="0" rtlCol="0" anchor="t">
            <a:spAutoFit/>
          </a:bodyPr>
          <a:lstStyle/>
          <a:p>
            <a:pPr algn="l">
              <a:lnSpc>
                <a:spcPts val="6847"/>
              </a:lnSpc>
            </a:pPr>
            <a:r>
              <a:rPr lang="en-US" sz="6399" dirty="0">
                <a:solidFill>
                  <a:srgbClr val="140F5E"/>
                </a:solidFill>
                <a:latin typeface="Rubik Bold" pitchFamily="2" charset="-79"/>
                <a:ea typeface="Rubik Bold"/>
                <a:cs typeface="Rubik Bold" pitchFamily="2" charset="-79"/>
                <a:sym typeface="Rubik"/>
              </a:rPr>
              <a:t>Preparing for Training</a:t>
            </a:r>
          </a:p>
        </p:txBody>
      </p:sp>
      <p:sp>
        <p:nvSpPr>
          <p:cNvPr id="11" name="TextBox 11"/>
          <p:cNvSpPr txBox="1"/>
          <p:nvPr/>
        </p:nvSpPr>
        <p:spPr>
          <a:xfrm>
            <a:off x="1284514" y="2598873"/>
            <a:ext cx="6633405" cy="628377"/>
          </a:xfrm>
          <a:prstGeom prst="rect">
            <a:avLst/>
          </a:prstGeom>
        </p:spPr>
        <p:txBody>
          <a:bodyPr wrap="square" lIns="0" tIns="0" rIns="0" bIns="0" rtlCol="0" anchor="t">
            <a:spAutoFit/>
          </a:bodyPr>
          <a:lstStyle/>
          <a:p>
            <a:pPr algn="l">
              <a:lnSpc>
                <a:spcPts val="4948"/>
              </a:lnSpc>
            </a:pPr>
            <a:r>
              <a:rPr lang="en-US" sz="4124" dirty="0">
                <a:solidFill>
                  <a:srgbClr val="140F5E"/>
                </a:solidFill>
                <a:latin typeface="Rubik Bold" pitchFamily="2" charset="-79"/>
                <a:ea typeface="Rubik Bold"/>
                <a:cs typeface="Rubik Bold" pitchFamily="2" charset="-79"/>
                <a:sym typeface="Rubik"/>
              </a:rPr>
              <a:t>General Best Practices:</a:t>
            </a:r>
          </a:p>
        </p:txBody>
      </p:sp>
      <p:sp>
        <p:nvSpPr>
          <p:cNvPr id="22" name="Freeform 22"/>
          <p:cNvSpPr/>
          <p:nvPr/>
        </p:nvSpPr>
        <p:spPr>
          <a:xfrm>
            <a:off x="3536269" y="3275504"/>
            <a:ext cx="6454055" cy="6522760"/>
          </a:xfrm>
          <a:custGeom>
            <a:avLst/>
            <a:gdLst/>
            <a:ahLst/>
            <a:cxnLst/>
            <a:rect l="l" t="t" r="r" b="b"/>
            <a:pathLst>
              <a:path w="6454055" h="6522760">
                <a:moveTo>
                  <a:pt x="0" y="0"/>
                </a:moveTo>
                <a:lnTo>
                  <a:pt x="6454054" y="0"/>
                </a:lnTo>
                <a:lnTo>
                  <a:pt x="6454054" y="6522760"/>
                </a:lnTo>
                <a:lnTo>
                  <a:pt x="0" y="6522760"/>
                </a:lnTo>
                <a:lnTo>
                  <a:pt x="0" y="0"/>
                </a:lnTo>
                <a:close/>
              </a:path>
            </a:pathLst>
          </a:custGeom>
          <a:blipFill>
            <a:blip r:embed="rId5"/>
            <a:stretch>
              <a:fillRect/>
            </a:stretch>
          </a:blipFill>
        </p:spPr>
        <p:txBody>
          <a:bodyPr/>
          <a:lstStyle/>
          <a:p>
            <a:endParaRPr lang="en-US"/>
          </a:p>
        </p:txBody>
      </p:sp>
      <p:grpSp>
        <p:nvGrpSpPr>
          <p:cNvPr id="23" name="Group 23"/>
          <p:cNvGrpSpPr/>
          <p:nvPr/>
        </p:nvGrpSpPr>
        <p:grpSpPr>
          <a:xfrm rot="-2699999">
            <a:off x="11286994" y="26148"/>
            <a:ext cx="8095487" cy="8095487"/>
            <a:chOff x="0" y="0"/>
            <a:chExt cx="10793982" cy="10793982"/>
          </a:xfrm>
        </p:grpSpPr>
        <p:grpSp>
          <p:nvGrpSpPr>
            <p:cNvPr id="24" name="Group 24"/>
            <p:cNvGrpSpPr/>
            <p:nvPr/>
          </p:nvGrpSpPr>
          <p:grpSpPr>
            <a:xfrm rot="-7837125">
              <a:off x="3382657" y="1638685"/>
              <a:ext cx="721389" cy="72138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2D941"/>
              </a:solidFill>
            </p:spPr>
            <p:txBody>
              <a:bodyPr/>
              <a:lstStyle/>
              <a:p>
                <a:endParaRPr lang="en-US"/>
              </a:p>
            </p:txBody>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3080"/>
                  </a:lnSpc>
                </a:pPr>
                <a:endParaRPr/>
              </a:p>
            </p:txBody>
          </p:sp>
        </p:grpSp>
        <p:grpSp>
          <p:nvGrpSpPr>
            <p:cNvPr id="27" name="Group 27"/>
            <p:cNvGrpSpPr/>
            <p:nvPr/>
          </p:nvGrpSpPr>
          <p:grpSpPr>
            <a:xfrm rot="-7837125">
              <a:off x="2681215" y="2431899"/>
              <a:ext cx="343765" cy="34376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92D941"/>
                </a:solidFill>
                <a:prstDash val="solid"/>
                <a:miter/>
              </a:ln>
            </p:spPr>
            <p:txBody>
              <a:bodyPr/>
              <a:lstStyle/>
              <a:p>
                <a:endParaRPr lang="en-US"/>
              </a:p>
            </p:txBody>
          </p:sp>
          <p:sp>
            <p:nvSpPr>
              <p:cNvPr id="29" name="TextBox 29"/>
              <p:cNvSpPr txBox="1"/>
              <p:nvPr/>
            </p:nvSpPr>
            <p:spPr>
              <a:xfrm>
                <a:off x="76200" y="19050"/>
                <a:ext cx="660400" cy="717550"/>
              </a:xfrm>
              <a:prstGeom prst="rect">
                <a:avLst/>
              </a:prstGeom>
            </p:spPr>
            <p:txBody>
              <a:bodyPr lIns="50800" tIns="50800" rIns="50800" bIns="50800" rtlCol="0" anchor="ctr"/>
              <a:lstStyle/>
              <a:p>
                <a:pPr algn="ctr">
                  <a:lnSpc>
                    <a:spcPts val="3080"/>
                  </a:lnSpc>
                </a:pPr>
                <a:endParaRPr/>
              </a:p>
            </p:txBody>
          </p:sp>
        </p:grpSp>
        <p:grpSp>
          <p:nvGrpSpPr>
            <p:cNvPr id="30" name="Group 30"/>
            <p:cNvGrpSpPr/>
            <p:nvPr/>
          </p:nvGrpSpPr>
          <p:grpSpPr>
            <a:xfrm rot="-7837125">
              <a:off x="1569558" y="1569558"/>
              <a:ext cx="7654867" cy="7654867"/>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92D941">
                    <a:alpha val="33725"/>
                  </a:srgbClr>
                </a:solidFill>
                <a:prstDash val="solid"/>
                <a:miter/>
              </a:ln>
            </p:spPr>
            <p:txBody>
              <a:bodyPr/>
              <a:lstStyle/>
              <a:p>
                <a:endParaRPr lang="en-US"/>
              </a:p>
            </p:txBody>
          </p:sp>
          <p:sp>
            <p:nvSpPr>
              <p:cNvPr id="32" name="TextBox 32"/>
              <p:cNvSpPr txBox="1"/>
              <p:nvPr/>
            </p:nvSpPr>
            <p:spPr>
              <a:xfrm>
                <a:off x="76200" y="19050"/>
                <a:ext cx="660400" cy="717550"/>
              </a:xfrm>
              <a:prstGeom prst="rect">
                <a:avLst/>
              </a:prstGeom>
            </p:spPr>
            <p:txBody>
              <a:bodyPr lIns="100287" tIns="100287" rIns="100287" bIns="100287" rtlCol="0" anchor="ctr"/>
              <a:lstStyle/>
              <a:p>
                <a:pPr algn="ctr">
                  <a:lnSpc>
                    <a:spcPts val="3079"/>
                  </a:lnSpc>
                </a:pPr>
                <a:endParaRPr/>
              </a:p>
            </p:txBody>
          </p:sp>
        </p:grpSp>
      </p:grpSp>
      <p:grpSp>
        <p:nvGrpSpPr>
          <p:cNvPr id="33" name="Group 33"/>
          <p:cNvGrpSpPr/>
          <p:nvPr/>
        </p:nvGrpSpPr>
        <p:grpSpPr>
          <a:xfrm rot="-7837125">
            <a:off x="11535219" y="2230220"/>
            <a:ext cx="6280324" cy="628032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solidFill>
                <a:srgbClr val="595DA8">
                  <a:alpha val="33725"/>
                </a:srgbClr>
              </a:solidFill>
              <a:prstDash val="solid"/>
              <a:miter/>
            </a:ln>
          </p:spPr>
          <p:txBody>
            <a:bodyPr/>
            <a:lstStyle/>
            <a:p>
              <a:endParaRPr lang="en-US"/>
            </a:p>
          </p:txBody>
        </p:sp>
        <p:sp>
          <p:nvSpPr>
            <p:cNvPr id="35" name="TextBox 35"/>
            <p:cNvSpPr txBox="1"/>
            <p:nvPr/>
          </p:nvSpPr>
          <p:spPr>
            <a:xfrm>
              <a:off x="76200" y="19050"/>
              <a:ext cx="660400" cy="717550"/>
            </a:xfrm>
            <a:prstGeom prst="rect">
              <a:avLst/>
            </a:prstGeom>
          </p:spPr>
          <p:txBody>
            <a:bodyPr lIns="64419" tIns="64419" rIns="64419" bIns="64419" rtlCol="0" anchor="ctr"/>
            <a:lstStyle/>
            <a:p>
              <a:pPr algn="ctr">
                <a:lnSpc>
                  <a:spcPts val="3079"/>
                </a:lnSpc>
              </a:pPr>
              <a:endParaRPr/>
            </a:p>
          </p:txBody>
        </p:sp>
      </p:grpSp>
      <p:sp>
        <p:nvSpPr>
          <p:cNvPr id="36" name="Freeform 36"/>
          <p:cNvSpPr/>
          <p:nvPr/>
        </p:nvSpPr>
        <p:spPr>
          <a:xfrm>
            <a:off x="-499994" y="3745037"/>
            <a:ext cx="1528694" cy="5513263"/>
          </a:xfrm>
          <a:custGeom>
            <a:avLst/>
            <a:gdLst/>
            <a:ahLst/>
            <a:cxnLst/>
            <a:rect l="l" t="t" r="r" b="b"/>
            <a:pathLst>
              <a:path w="1528694" h="5513263">
                <a:moveTo>
                  <a:pt x="0" y="0"/>
                </a:moveTo>
                <a:lnTo>
                  <a:pt x="1528694" y="0"/>
                </a:lnTo>
                <a:lnTo>
                  <a:pt x="1528694" y="5513263"/>
                </a:lnTo>
                <a:lnTo>
                  <a:pt x="0" y="5513263"/>
                </a:lnTo>
                <a:lnTo>
                  <a:pt x="0" y="0"/>
                </a:lnTo>
                <a:close/>
              </a:path>
            </a:pathLst>
          </a:custGeom>
          <a:blipFill>
            <a:blip r:embed="rId6"/>
            <a:stretch>
              <a:fillRect l="32707" r="-9285"/>
            </a:stretch>
          </a:blipFill>
        </p:spPr>
        <p:txBody>
          <a:bodyPr/>
          <a:lstStyle/>
          <a:p>
            <a:endParaRPr lang="en-US"/>
          </a:p>
        </p:txBody>
      </p:sp>
      <p:grpSp>
        <p:nvGrpSpPr>
          <p:cNvPr id="38" name="Group 38"/>
          <p:cNvGrpSpPr/>
          <p:nvPr/>
        </p:nvGrpSpPr>
        <p:grpSpPr>
          <a:xfrm>
            <a:off x="17510969" y="9542728"/>
            <a:ext cx="493458" cy="493458"/>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a:p>
          </p:txBody>
        </p:sp>
        <p:sp>
          <p:nvSpPr>
            <p:cNvPr id="40" name="TextBox 40"/>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41" name="TextBox 41"/>
          <p:cNvSpPr txBox="1"/>
          <p:nvPr/>
        </p:nvSpPr>
        <p:spPr>
          <a:xfrm>
            <a:off x="17510969" y="9646582"/>
            <a:ext cx="493458" cy="257175"/>
          </a:xfrm>
          <a:prstGeom prst="rect">
            <a:avLst/>
          </a:prstGeom>
        </p:spPr>
        <p:txBody>
          <a:bodyPr lIns="0" tIns="0" rIns="0" bIns="0" rtlCol="0" anchor="t">
            <a:spAutoFit/>
          </a:bodyPr>
          <a:lstStyle/>
          <a:p>
            <a:pPr algn="ctr">
              <a:lnSpc>
                <a:spcPts val="2100"/>
              </a:lnSpc>
              <a:spcBef>
                <a:spcPct val="0"/>
              </a:spcBef>
            </a:pPr>
            <a:fld id="{23E9F30C-0C19-4D16-A937-1829894692B2}" type="slidenum">
              <a:rPr lang="en-US" sz="1500" smtClean="0">
                <a:solidFill>
                  <a:srgbClr val="FFFFFF"/>
                </a:solidFill>
                <a:latin typeface="Rubik Bold" pitchFamily="2" charset="-79"/>
                <a:ea typeface="Rubik Bold"/>
                <a:cs typeface="Rubik Bold" pitchFamily="2" charset="-79"/>
                <a:sym typeface="Rubik"/>
              </a:rPr>
              <a:t>4</a:t>
            </a:fld>
            <a:endParaRPr lang="en-US" sz="1500" dirty="0">
              <a:solidFill>
                <a:srgbClr val="FFFFFF"/>
              </a:solidFill>
              <a:latin typeface="Rubik Bold" pitchFamily="2" charset="-79"/>
              <a:ea typeface="Rubik Bold"/>
              <a:cs typeface="Rubik Bold" pitchFamily="2" charset="-79"/>
              <a:sym typeface="Rubik"/>
            </a:endParaRPr>
          </a:p>
        </p:txBody>
      </p:sp>
      <p:sp>
        <p:nvSpPr>
          <p:cNvPr id="10" name="TextBox 10"/>
          <p:cNvSpPr txBox="1"/>
          <p:nvPr/>
        </p:nvSpPr>
        <p:spPr>
          <a:xfrm>
            <a:off x="1284513" y="3643126"/>
            <a:ext cx="8275939" cy="5170646"/>
          </a:xfrm>
          <a:prstGeom prst="rect">
            <a:avLst/>
          </a:prstGeom>
        </p:spPr>
        <p:txBody>
          <a:bodyPr wrap="square" lIns="0" tIns="0" rIns="0" bIns="0" rtlCol="0" anchor="t">
            <a:spAutoFit/>
          </a:bodyPr>
          <a:lstStyle/>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Have staff complete the “Introduction” segment of the in-app walkthrough as pre-work before training</a:t>
            </a: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Figure out how to frame/communicate coaching expectations to coaches &amp; leaders, then decide how Grow fits in</a:t>
            </a:r>
          </a:p>
          <a:p>
            <a:pPr marL="742950" lvl="1"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Examples:</a:t>
            </a:r>
            <a:endParaRPr lang="en-US" sz="3200" dirty="0">
              <a:latin typeface="Urbanist" panose="020B0A04040200000203" pitchFamily="34" charset="77"/>
              <a:ea typeface="Urbanist" panose="020B0A04040200000203" pitchFamily="34" charset="77"/>
              <a:cs typeface="Urbanist" panose="020B0A04040200000203" pitchFamily="34" charset="77"/>
            </a:endParaRPr>
          </a:p>
          <a:p>
            <a:pPr marL="1200150" lvl="2"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Explain expectations for frequency of observations → show frequency dash &amp; touchpoint dash</a:t>
            </a:r>
            <a:endParaRPr lang="en-US" sz="3200" dirty="0">
              <a:latin typeface="Urbanist" panose="020B0A04040200000203" pitchFamily="34" charset="77"/>
              <a:ea typeface="Urbanist" panose="020B0A04040200000203" pitchFamily="34" charset="77"/>
              <a:cs typeface="Urbanist" panose="020B0A04040200000203" pitchFamily="34" charset="77"/>
            </a:endParaRPr>
          </a:p>
          <a:p>
            <a:pPr marL="1200150" lvl="2"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Explain specific forms and look-</a:t>
            </a:r>
            <a:r>
              <a:rPr lang="en-US" sz="2400" dirty="0" err="1">
                <a:latin typeface="Urbanist" panose="020B0A04040200000203" pitchFamily="34" charset="77"/>
                <a:ea typeface="Urbanist" panose="020B0A04040200000203" pitchFamily="34" charset="77"/>
                <a:cs typeface="Urbanist" panose="020B0A04040200000203" pitchFamily="34" charset="77"/>
              </a:rPr>
              <a:t>fors</a:t>
            </a:r>
            <a:r>
              <a:rPr lang="en-US" sz="2400" dirty="0">
                <a:latin typeface="Urbanist" panose="020B0A04040200000203" pitchFamily="34" charset="77"/>
                <a:ea typeface="Urbanist" panose="020B0A04040200000203" pitchFamily="34" charset="77"/>
                <a:cs typeface="Urbanist" panose="020B0A04040200000203" pitchFamily="34" charset="77"/>
              </a:rPr>
              <a:t> → show those forms in Grow &amp; walk through how to complete them</a:t>
            </a:r>
            <a:endParaRPr lang="en-US" sz="3200" dirty="0">
              <a:latin typeface="Urbanist" panose="020B0A04040200000203" pitchFamily="34" charset="77"/>
              <a:ea typeface="Urbanist" panose="020B0A04040200000203" pitchFamily="34" charset="77"/>
              <a:cs typeface="Urbanist" panose="020B0A04040200000203" pitchFamily="34" charset="77"/>
            </a:endParaRPr>
          </a:p>
          <a:p>
            <a:pPr marL="285750" indent="-285750" fontAlgn="base">
              <a:buFont typeface="Arial" panose="020B0604020202020204" pitchFamily="34" charset="0"/>
              <a:buChar char="•"/>
            </a:pPr>
            <a:r>
              <a:rPr lang="en-US" sz="2400" dirty="0">
                <a:latin typeface="Urbanist" panose="020B0A04040200000203" pitchFamily="34" charset="77"/>
                <a:ea typeface="Urbanist" panose="020B0A04040200000203" pitchFamily="34" charset="77"/>
                <a:cs typeface="Urbanist" panose="020B0A04040200000203" pitchFamily="34" charset="77"/>
              </a:rPr>
              <a:t>Create a Training/Rollout Plan to break up training sessions throughout the year </a:t>
            </a:r>
            <a:r>
              <a:rPr lang="en-US" sz="2400" i="1" dirty="0">
                <a:latin typeface="Urbanist" panose="020B0A04040200000203" pitchFamily="34" charset="77"/>
                <a:ea typeface="Urbanist" panose="020B0A04040200000203" pitchFamily="34" charset="77"/>
                <a:cs typeface="Urbanist" panose="020B0A04040200000203" pitchFamily="34" charset="77"/>
              </a:rPr>
              <a:t>*See slides 10 and 11 for a template and example*</a:t>
            </a:r>
            <a:endParaRPr lang="en-US" sz="2400" dirty="0">
              <a:latin typeface="Urbanist" panose="020B0A04040200000203" pitchFamily="34" charset="77"/>
              <a:ea typeface="Urbanist" panose="020B0A04040200000203" pitchFamily="34" charset="77"/>
              <a:cs typeface="Urbanist" panose="020B0A04040200000203" pitchFamily="34" charset="77"/>
            </a:endParaRPr>
          </a:p>
        </p:txBody>
      </p:sp>
      <p:pic>
        <p:nvPicPr>
          <p:cNvPr id="47" name="Picture 46" descr="A green circle on a blue background&#10;&#10;AI-generated content may be incorrect.">
            <a:extLst>
              <a:ext uri="{FF2B5EF4-FFF2-40B4-BE49-F238E27FC236}">
                <a16:creationId xmlns:a16="http://schemas.microsoft.com/office/drawing/2014/main" id="{BED5C49D-4C69-211B-D386-59C2E60BDA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59" y="120555"/>
            <a:ext cx="989146" cy="352257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0F5E"/>
        </a:solidFill>
        <a:effectLst/>
      </p:bgPr>
    </p:bg>
    <p:spTree>
      <p:nvGrpSpPr>
        <p:cNvPr id="1" name=""/>
        <p:cNvGrpSpPr/>
        <p:nvPr/>
      </p:nvGrpSpPr>
      <p:grpSpPr>
        <a:xfrm>
          <a:off x="0" y="0"/>
          <a:ext cx="0" cy="0"/>
          <a:chOff x="0" y="0"/>
          <a:chExt cx="0" cy="0"/>
        </a:xfrm>
      </p:grpSpPr>
      <p:sp>
        <p:nvSpPr>
          <p:cNvPr id="2" name="TextBox 2"/>
          <p:cNvSpPr txBox="1"/>
          <p:nvPr/>
        </p:nvSpPr>
        <p:spPr>
          <a:xfrm>
            <a:off x="1284514" y="1085850"/>
            <a:ext cx="14135568" cy="1744067"/>
          </a:xfrm>
          <a:prstGeom prst="rect">
            <a:avLst/>
          </a:prstGeom>
        </p:spPr>
        <p:txBody>
          <a:bodyPr wrap="square" lIns="0" tIns="0" rIns="0" bIns="0" rtlCol="0" anchor="t">
            <a:spAutoFit/>
          </a:bodyPr>
          <a:lstStyle/>
          <a:p>
            <a:pPr algn="l">
              <a:lnSpc>
                <a:spcPts val="6847"/>
              </a:lnSpc>
            </a:pPr>
            <a:r>
              <a:rPr lang="en-US" sz="6399" dirty="0">
                <a:solidFill>
                  <a:srgbClr val="FFFFFF"/>
                </a:solidFill>
                <a:latin typeface="Rubik Bold" pitchFamily="2" charset="-79"/>
                <a:ea typeface="Rubik Bold"/>
                <a:cs typeface="Rubik Bold" pitchFamily="2" charset="-79"/>
                <a:sym typeface="Rubik"/>
              </a:rPr>
              <a:t>What to communicate to staff during training</a:t>
            </a:r>
          </a:p>
        </p:txBody>
      </p:sp>
      <p:sp>
        <p:nvSpPr>
          <p:cNvPr id="17" name="Freeform 17"/>
          <p:cNvSpPr/>
          <p:nvPr/>
        </p:nvSpPr>
        <p:spPr>
          <a:xfrm>
            <a:off x="4291683" y="3272044"/>
            <a:ext cx="9942807" cy="3235932"/>
          </a:xfrm>
          <a:custGeom>
            <a:avLst/>
            <a:gdLst/>
            <a:ahLst/>
            <a:cxnLst/>
            <a:rect l="l" t="t" r="r" b="b"/>
            <a:pathLst>
              <a:path w="9942807" h="3235932">
                <a:moveTo>
                  <a:pt x="0" y="0"/>
                </a:moveTo>
                <a:lnTo>
                  <a:pt x="9942807" y="0"/>
                </a:lnTo>
                <a:lnTo>
                  <a:pt x="9942807" y="3235932"/>
                </a:lnTo>
                <a:lnTo>
                  <a:pt x="0" y="32359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p:cNvSpPr/>
          <p:nvPr/>
        </p:nvSpPr>
        <p:spPr>
          <a:xfrm rot="-10800000">
            <a:off x="0" y="4200959"/>
            <a:ext cx="2016893" cy="3410851"/>
          </a:xfrm>
          <a:custGeom>
            <a:avLst/>
            <a:gdLst/>
            <a:ahLst/>
            <a:cxnLst/>
            <a:rect l="l" t="t" r="r" b="b"/>
            <a:pathLst>
              <a:path w="2016893" h="3410851">
                <a:moveTo>
                  <a:pt x="0" y="0"/>
                </a:moveTo>
                <a:lnTo>
                  <a:pt x="2016893" y="0"/>
                </a:lnTo>
                <a:lnTo>
                  <a:pt x="2016893" y="3410850"/>
                </a:lnTo>
                <a:lnTo>
                  <a:pt x="0" y="3410850"/>
                </a:lnTo>
                <a:lnTo>
                  <a:pt x="0" y="0"/>
                </a:lnTo>
                <a:close/>
              </a:path>
            </a:pathLst>
          </a:custGeom>
          <a:blipFill>
            <a:blip r:embed="rId4"/>
            <a:stretch>
              <a:fillRect l="-288219" t="-51136" r="-291836" b="-53115"/>
            </a:stretch>
          </a:blipFill>
        </p:spPr>
        <p:txBody>
          <a:bodyPr/>
          <a:lstStyle/>
          <a:p>
            <a:endParaRPr lang="en-US"/>
          </a:p>
        </p:txBody>
      </p:sp>
      <p:sp>
        <p:nvSpPr>
          <p:cNvPr id="26" name="TextBox 26"/>
          <p:cNvSpPr txBox="1"/>
          <p:nvPr/>
        </p:nvSpPr>
        <p:spPr>
          <a:xfrm>
            <a:off x="4291683" y="7138780"/>
            <a:ext cx="2975494" cy="820738"/>
          </a:xfrm>
          <a:prstGeom prst="rect">
            <a:avLst/>
          </a:prstGeom>
        </p:spPr>
        <p:txBody>
          <a:bodyPr wrap="square" lIns="0" tIns="0" rIns="0" bIns="0" rtlCol="0" anchor="t">
            <a:spAutoFit/>
          </a:bodyPr>
          <a:lstStyle/>
          <a:p>
            <a:pPr algn="ctr">
              <a:lnSpc>
                <a:spcPts val="3191"/>
              </a:lnSpc>
            </a:pPr>
            <a:r>
              <a:rPr lang="en-US" sz="2799" dirty="0">
                <a:solidFill>
                  <a:srgbClr val="FFFFFF"/>
                </a:solidFill>
                <a:latin typeface="Urbanist Medium" panose="020B0A04040200000203" pitchFamily="34" charset="77"/>
                <a:ea typeface="Urbanist Medium" panose="020B0A04040200000203" pitchFamily="34" charset="77"/>
                <a:cs typeface="Urbanist Medium" panose="020B0A04040200000203" pitchFamily="34" charset="77"/>
                <a:sym typeface="Rubik"/>
              </a:rPr>
              <a:t>1. Which features to use</a:t>
            </a:r>
          </a:p>
        </p:txBody>
      </p:sp>
      <p:sp>
        <p:nvSpPr>
          <p:cNvPr id="27" name="TextBox 27"/>
          <p:cNvSpPr txBox="1"/>
          <p:nvPr/>
        </p:nvSpPr>
        <p:spPr>
          <a:xfrm>
            <a:off x="7784211" y="7138780"/>
            <a:ext cx="2975494" cy="820738"/>
          </a:xfrm>
          <a:prstGeom prst="rect">
            <a:avLst/>
          </a:prstGeom>
        </p:spPr>
        <p:txBody>
          <a:bodyPr wrap="square" lIns="0" tIns="0" rIns="0" bIns="0" rtlCol="0" anchor="t">
            <a:spAutoFit/>
          </a:bodyPr>
          <a:lstStyle/>
          <a:p>
            <a:pPr algn="ctr">
              <a:lnSpc>
                <a:spcPts val="3191"/>
              </a:lnSpc>
            </a:pPr>
            <a:r>
              <a:rPr lang="en-US" sz="2799" dirty="0">
                <a:solidFill>
                  <a:srgbClr val="FFFFFF"/>
                </a:solidFill>
                <a:latin typeface="Urbanist Medium" panose="020B0A04040200000203" pitchFamily="34" charset="77"/>
                <a:ea typeface="Urbanist Medium" panose="020B0A04040200000203" pitchFamily="34" charset="77"/>
                <a:cs typeface="Urbanist Medium" panose="020B0A04040200000203" pitchFamily="34" charset="77"/>
                <a:sym typeface="Rubik"/>
              </a:rPr>
              <a:t>2. How often to use each feature</a:t>
            </a:r>
          </a:p>
        </p:txBody>
      </p:sp>
      <p:sp>
        <p:nvSpPr>
          <p:cNvPr id="28" name="TextBox 28"/>
          <p:cNvSpPr txBox="1"/>
          <p:nvPr/>
        </p:nvSpPr>
        <p:spPr>
          <a:xfrm>
            <a:off x="11207494" y="7138780"/>
            <a:ext cx="3068427" cy="820738"/>
          </a:xfrm>
          <a:prstGeom prst="rect">
            <a:avLst/>
          </a:prstGeom>
        </p:spPr>
        <p:txBody>
          <a:bodyPr wrap="square" lIns="0" tIns="0" rIns="0" bIns="0" rtlCol="0" anchor="t">
            <a:spAutoFit/>
          </a:bodyPr>
          <a:lstStyle/>
          <a:p>
            <a:pPr algn="ctr">
              <a:lnSpc>
                <a:spcPts val="3191"/>
              </a:lnSpc>
            </a:pPr>
            <a:r>
              <a:rPr lang="en-US" sz="2799" dirty="0">
                <a:solidFill>
                  <a:srgbClr val="FFFFFF"/>
                </a:solidFill>
                <a:latin typeface="Urbanist Medium" panose="020B0A04040200000203" pitchFamily="34" charset="77"/>
                <a:ea typeface="Urbanist Medium" panose="020B0A04040200000203" pitchFamily="34" charset="77"/>
                <a:cs typeface="Urbanist Medium" panose="020B0A04040200000203" pitchFamily="34" charset="77"/>
                <a:sym typeface="Rubik"/>
              </a:rPr>
              <a:t>3. How success will be measured</a:t>
            </a:r>
          </a:p>
        </p:txBody>
      </p:sp>
      <p:grpSp>
        <p:nvGrpSpPr>
          <p:cNvPr id="29" name="Group 29"/>
          <p:cNvGrpSpPr/>
          <p:nvPr/>
        </p:nvGrpSpPr>
        <p:grpSpPr>
          <a:xfrm>
            <a:off x="17510968" y="9542728"/>
            <a:ext cx="493458" cy="493458"/>
            <a:chOff x="6046933" y="0"/>
            <a:chExt cx="657944" cy="657944"/>
          </a:xfrm>
        </p:grpSpPr>
        <p:grpSp>
          <p:nvGrpSpPr>
            <p:cNvPr id="30" name="Group 30"/>
            <p:cNvGrpSpPr/>
            <p:nvPr/>
          </p:nvGrpSpPr>
          <p:grpSpPr>
            <a:xfrm>
              <a:off x="6046933" y="0"/>
              <a:ext cx="657944" cy="657944"/>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2" name="TextBox 32"/>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33" name="TextBox 33"/>
            <p:cNvSpPr txBox="1"/>
            <p:nvPr/>
          </p:nvSpPr>
          <p:spPr>
            <a:xfrm>
              <a:off x="6046933" y="138472"/>
              <a:ext cx="657944" cy="342900"/>
            </a:xfrm>
            <a:prstGeom prst="rect">
              <a:avLst/>
            </a:prstGeom>
          </p:spPr>
          <p:txBody>
            <a:bodyPr lIns="0" tIns="0" rIns="0" bIns="0" rtlCol="0" anchor="t">
              <a:spAutoFit/>
            </a:bodyPr>
            <a:lstStyle/>
            <a:p>
              <a:pPr algn="ctr">
                <a:lnSpc>
                  <a:spcPts val="2100"/>
                </a:lnSpc>
                <a:spcBef>
                  <a:spcPct val="0"/>
                </a:spcBef>
              </a:pPr>
              <a:fld id="{1D606847-A890-474D-8C73-BE38D4734A33}" type="slidenum">
                <a:rPr lang="en-US" sz="1500" b="1" smtClean="0">
                  <a:solidFill>
                    <a:srgbClr val="140F5E"/>
                  </a:solidFill>
                  <a:latin typeface="Rubik Bold" pitchFamily="2" charset="-79"/>
                  <a:ea typeface="Rubik Bold"/>
                  <a:cs typeface="Rubik Bold" pitchFamily="2" charset="-79"/>
                  <a:sym typeface="Rubik"/>
                </a:rPr>
                <a:t>5</a:t>
              </a:fld>
              <a:endParaRPr lang="en-US" sz="1500" b="1" dirty="0">
                <a:solidFill>
                  <a:srgbClr val="140F5E"/>
                </a:solidFill>
                <a:latin typeface="Rubik Bold" pitchFamily="2" charset="-79"/>
                <a:ea typeface="Rubik Bold"/>
                <a:cs typeface="Rubik Bold" pitchFamily="2" charset="-79"/>
                <a:sym typeface="Rubik"/>
              </a:endParaRPr>
            </a:p>
          </p:txBody>
        </p:sp>
      </p:grpSp>
      <p:pic>
        <p:nvPicPr>
          <p:cNvPr id="41" name="Picture 40" descr="A green and black background&#10;&#10;AI-generated content may be incorrect.">
            <a:extLst>
              <a:ext uri="{FF2B5EF4-FFF2-40B4-BE49-F238E27FC236}">
                <a16:creationId xmlns:a16="http://schemas.microsoft.com/office/drawing/2014/main" id="{7141C730-372A-EF68-0D7E-E55EC761A2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368064"/>
            <a:ext cx="1120142" cy="4023368"/>
          </a:xfrm>
          <a:prstGeom prst="rect">
            <a:avLst/>
          </a:prstGeom>
        </p:spPr>
      </p:pic>
      <p:pic>
        <p:nvPicPr>
          <p:cNvPr id="43" name="Picture 42" descr="A green line on a black background&#10;&#10;AI-generated content may be incorrect.">
            <a:extLst>
              <a:ext uri="{FF2B5EF4-FFF2-40B4-BE49-F238E27FC236}">
                <a16:creationId xmlns:a16="http://schemas.microsoft.com/office/drawing/2014/main" id="{D23DC2A4-F970-48A5-ED2E-CCD39424B8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64471" y="596338"/>
            <a:ext cx="2478029" cy="4757175"/>
          </a:xfrm>
          <a:prstGeom prst="rect">
            <a:avLst/>
          </a:prstGeom>
        </p:spPr>
      </p:pic>
      <p:sp>
        <p:nvSpPr>
          <p:cNvPr id="5" name="TextBox 4">
            <a:extLst>
              <a:ext uri="{FF2B5EF4-FFF2-40B4-BE49-F238E27FC236}">
                <a16:creationId xmlns:a16="http://schemas.microsoft.com/office/drawing/2014/main" id="{428C1123-1E57-7EC2-0C91-B4B8CCB092F6}"/>
              </a:ext>
            </a:extLst>
          </p:cNvPr>
          <p:cNvSpPr txBox="1"/>
          <p:nvPr/>
        </p:nvSpPr>
        <p:spPr>
          <a:xfrm>
            <a:off x="2510837" y="8573232"/>
            <a:ext cx="13522242" cy="1938992"/>
          </a:xfrm>
          <a:prstGeom prst="rect">
            <a:avLst/>
          </a:prstGeom>
          <a:noFill/>
        </p:spPr>
        <p:txBody>
          <a:bodyPr wrap="square">
            <a:spAutoFit/>
          </a:bodyPr>
          <a:lstStyle/>
          <a:p>
            <a:pPr algn="ctr" rtl="0">
              <a:buNone/>
            </a:pPr>
            <a:r>
              <a:rPr lang="en-US" sz="2000" b="0" i="0" u="none" strike="noStrike" dirty="0">
                <a:solidFill>
                  <a:schemeClr val="bg1"/>
                </a:solidFill>
                <a:effectLst/>
                <a:latin typeface="Rubik Bold" pitchFamily="2" charset="-79"/>
                <a:ea typeface="Urbanist" panose="020B0A04040200000203" pitchFamily="34" charset="77"/>
                <a:cs typeface="Rubik Bold" pitchFamily="2" charset="-79"/>
              </a:rPr>
              <a:t>Example:</a:t>
            </a:r>
            <a:br>
              <a:rPr lang="en-US" sz="2000" b="0" dirty="0">
                <a:solidFill>
                  <a:schemeClr val="bg1"/>
                </a:solidFill>
                <a:effectLst/>
                <a:latin typeface="Rubik Bold" pitchFamily="2" charset="-79"/>
                <a:ea typeface="Urbanist" panose="020B0A04040200000203" pitchFamily="34" charset="77"/>
                <a:cs typeface="Rubik Bold" pitchFamily="2" charset="-79"/>
              </a:rPr>
            </a:br>
            <a:r>
              <a:rPr lang="en-US" sz="2000" b="0" i="0" u="none" strike="noStrike" dirty="0">
                <a:solidFill>
                  <a:schemeClr val="bg1"/>
                </a:solidFill>
                <a:effectLst/>
                <a:latin typeface="Rubik Bold" pitchFamily="2" charset="-79"/>
                <a:ea typeface="Urbanist" panose="020B0A04040200000203" pitchFamily="34" charset="77"/>
                <a:cs typeface="Rubik Bold" pitchFamily="2" charset="-79"/>
              </a:rPr>
              <a:t>“All coaches will submit one Glows &amp; Grows form each week for each of the teachers on their caseload. Compliance will be measured monthly on the Frequency Dashboard, and quality of coaching will be monitored via the Observation Text Field Report.”</a:t>
            </a:r>
            <a:endParaRPr lang="en-US" sz="2000" b="0" dirty="0">
              <a:solidFill>
                <a:schemeClr val="bg1"/>
              </a:solidFill>
              <a:effectLst/>
              <a:latin typeface="Rubik Bold" pitchFamily="2" charset="-79"/>
              <a:ea typeface="Urbanist" panose="020B0A04040200000203" pitchFamily="34" charset="77"/>
              <a:cs typeface="Rubik Bold" pitchFamily="2" charset="-79"/>
            </a:endParaRPr>
          </a:p>
          <a:p>
            <a:pPr algn="ctr">
              <a:buNone/>
            </a:pPr>
            <a:br>
              <a:rPr lang="en-US" sz="2000" dirty="0">
                <a:solidFill>
                  <a:schemeClr val="bg1"/>
                </a:solidFill>
                <a:latin typeface="Rubik Bold" pitchFamily="2" charset="-79"/>
                <a:ea typeface="Urbanist" panose="020B0A04040200000203" pitchFamily="34" charset="77"/>
                <a:cs typeface="Rubik Bold" pitchFamily="2" charset="-79"/>
              </a:rPr>
            </a:br>
            <a:endParaRPr lang="en-US" sz="2000" dirty="0">
              <a:solidFill>
                <a:schemeClr val="bg1"/>
              </a:solidFill>
              <a:latin typeface="Rubik Bold" pitchFamily="2" charset="-79"/>
              <a:ea typeface="Urbanist" panose="020B0A04040200000203" pitchFamily="34" charset="77"/>
              <a:cs typeface="Rubik Bold" pitchFamily="2" charset="-79"/>
            </a:endParaRPr>
          </a:p>
        </p:txBody>
      </p:sp>
      <p:pic>
        <p:nvPicPr>
          <p:cNvPr id="7" name="Picture 6" descr="A blue and green arrows in a circle&#10;&#10;AI-generated content may be incorrect.">
            <a:extLst>
              <a:ext uri="{FF2B5EF4-FFF2-40B4-BE49-F238E27FC236}">
                <a16:creationId xmlns:a16="http://schemas.microsoft.com/office/drawing/2014/main" id="{96D06DB1-846E-B12E-84E3-A640466D1A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9365" y="4021653"/>
            <a:ext cx="2575613" cy="1617611"/>
          </a:xfrm>
          <a:prstGeom prst="rect">
            <a:avLst/>
          </a:prstGeom>
        </p:spPr>
      </p:pic>
      <p:pic>
        <p:nvPicPr>
          <p:cNvPr id="9" name="Picture 8" descr="A magnifying glass and checklist&#10;&#10;AI-generated content may be incorrect.">
            <a:extLst>
              <a:ext uri="{FF2B5EF4-FFF2-40B4-BE49-F238E27FC236}">
                <a16:creationId xmlns:a16="http://schemas.microsoft.com/office/drawing/2014/main" id="{463DFFE1-90A7-C6AC-8DF0-98429EEB5C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24186" y="3713424"/>
            <a:ext cx="1819137" cy="2363550"/>
          </a:xfrm>
          <a:prstGeom prst="rect">
            <a:avLst/>
          </a:prstGeom>
        </p:spPr>
      </p:pic>
      <p:pic>
        <p:nvPicPr>
          <p:cNvPr id="11" name="Picture 10" descr="A stopwatch with a check mark&#10;&#10;AI-generated content may be incorrect.">
            <a:extLst>
              <a:ext uri="{FF2B5EF4-FFF2-40B4-BE49-F238E27FC236}">
                <a16:creationId xmlns:a16="http://schemas.microsoft.com/office/drawing/2014/main" id="{28BECC6B-568A-2F44-4480-3D826529AE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53400" y="4021653"/>
            <a:ext cx="2212770" cy="16176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
        <p:nvSpPr>
          <p:cNvPr id="3" name="Freeform 3"/>
          <p:cNvSpPr/>
          <p:nvPr/>
        </p:nvSpPr>
        <p:spPr>
          <a:xfrm rot="-5400000">
            <a:off x="-2559944" y="6698357"/>
            <a:ext cx="6102331" cy="1074957"/>
          </a:xfrm>
          <a:custGeom>
            <a:avLst/>
            <a:gdLst/>
            <a:ahLst/>
            <a:cxnLst/>
            <a:rect l="l" t="t" r="r" b="b"/>
            <a:pathLst>
              <a:path w="9219101" h="8601075">
                <a:moveTo>
                  <a:pt x="0" y="0"/>
                </a:moveTo>
                <a:lnTo>
                  <a:pt x="9219101" y="0"/>
                </a:lnTo>
                <a:lnTo>
                  <a:pt x="9219101" y="8601075"/>
                </a:lnTo>
                <a:lnTo>
                  <a:pt x="0" y="8601075"/>
                </a:lnTo>
                <a:lnTo>
                  <a:pt x="0" y="0"/>
                </a:lnTo>
                <a:close/>
              </a:path>
            </a:pathLst>
          </a:custGeom>
          <a:blipFill>
            <a:blip r:embed="rId3"/>
            <a:stretch>
              <a:fillRect l="-51075" t="-987477" b="-287342"/>
            </a:stretch>
          </a:blipFill>
        </p:spPr>
        <p:txBody>
          <a:bodyPr/>
          <a:lstStyle/>
          <a:p>
            <a:endParaRPr lang="en-US"/>
          </a:p>
        </p:txBody>
      </p:sp>
      <p:sp>
        <p:nvSpPr>
          <p:cNvPr id="7" name="TextBox 7"/>
          <p:cNvSpPr txBox="1"/>
          <p:nvPr/>
        </p:nvSpPr>
        <p:spPr>
          <a:xfrm>
            <a:off x="1447800" y="508021"/>
            <a:ext cx="12018097" cy="1969514"/>
          </a:xfrm>
          <a:prstGeom prst="rect">
            <a:avLst/>
          </a:prstGeom>
        </p:spPr>
        <p:txBody>
          <a:bodyPr wrap="square" lIns="0" tIns="0" rIns="0" bIns="0" rtlCol="0" anchor="t">
            <a:spAutoFit/>
          </a:bodyPr>
          <a:lstStyle/>
          <a:p>
            <a:r>
              <a:rPr lang="en-US" sz="6399" dirty="0">
                <a:solidFill>
                  <a:srgbClr val="140F5E"/>
                </a:solidFill>
                <a:latin typeface="Rubik Bold" pitchFamily="2" charset="-79"/>
                <a:cs typeface="Rubik Bold" pitchFamily="2" charset="-79"/>
              </a:rPr>
              <a:t>Suggestions for what to walk through with staff</a:t>
            </a:r>
            <a:endParaRPr lang="en-US" sz="6399" dirty="0">
              <a:solidFill>
                <a:srgbClr val="140F5E"/>
              </a:solidFill>
              <a:latin typeface="Rubik Bold" pitchFamily="2" charset="-79"/>
              <a:ea typeface="Rubik Bold"/>
              <a:cs typeface="Rubik Bold" pitchFamily="2" charset="-79"/>
              <a:sym typeface="Rubik"/>
            </a:endParaRPr>
          </a:p>
        </p:txBody>
      </p:sp>
      <p:sp>
        <p:nvSpPr>
          <p:cNvPr id="8" name="TextBox 8"/>
          <p:cNvSpPr txBox="1"/>
          <p:nvPr/>
        </p:nvSpPr>
        <p:spPr>
          <a:xfrm>
            <a:off x="1284514" y="3637454"/>
            <a:ext cx="7484654" cy="6032421"/>
          </a:xfrm>
          <a:prstGeom prst="rect">
            <a:avLst/>
          </a:prstGeom>
        </p:spPr>
        <p:txBody>
          <a:bodyPr lIns="0" tIns="0" rIns="0" bIns="0" rtlCol="0" anchor="t">
            <a:spAutoFit/>
          </a:bodyPr>
          <a:lstStyle/>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4">
                  <a:extLst>
                    <a:ext uri="{A12FA001-AC4F-418D-AE19-62706E023703}">
                      <ahyp:hlinkClr xmlns:ahyp="http://schemas.microsoft.com/office/drawing/2018/hyperlinkcolor" val="tx"/>
                    </a:ext>
                  </a:extLst>
                </a:hlinkClick>
              </a:rPr>
              <a:t>Specific observation forms</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expectations about quantity and quality of evidence, details about how data will be used</a:t>
            </a:r>
          </a:p>
          <a:p>
            <a:pPr marL="342900" indent="-342900" fontAlgn="base">
              <a:buFont typeface="Arial" panose="020B0604020202020204" pitchFamily="34" charset="0"/>
              <a:buChar char="•"/>
            </a:pPr>
            <a:endPar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5">
                <a:extLst>
                  <a:ext uri="{A12FA001-AC4F-418D-AE19-62706E023703}">
                    <ahyp:hlinkClr xmlns:ahyp="http://schemas.microsoft.com/office/drawing/2018/hyperlinkcolor" val="tx"/>
                  </a:ext>
                </a:extLst>
              </a:hlinkClick>
            </a:endParaRPr>
          </a:p>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5">
                  <a:extLst>
                    <a:ext uri="{A12FA001-AC4F-418D-AE19-62706E023703}">
                      <ahyp:hlinkClr xmlns:ahyp="http://schemas.microsoft.com/office/drawing/2018/hyperlinkcolor" val="tx"/>
                    </a:ext>
                  </a:extLst>
                </a:hlinkClick>
              </a:rPr>
              <a:t>Action Steps</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and </a:t>
            </a: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6">
                  <a:extLst>
                    <a:ext uri="{A12FA001-AC4F-418D-AE19-62706E023703}">
                      <ahyp:hlinkClr xmlns:ahyp="http://schemas.microsoft.com/office/drawing/2018/hyperlinkcolor" val="tx"/>
                    </a:ext>
                  </a:extLst>
                </a:hlinkClick>
              </a:rPr>
              <a:t>Goals</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expectations around quality, frequency, turnaround to mastery, etc.</a:t>
            </a:r>
          </a:p>
          <a:p>
            <a:pPr marL="342900" indent="-342900" fontAlgn="base">
              <a:buFont typeface="Arial" panose="020B0604020202020204" pitchFamily="34" charset="0"/>
              <a:buChar char="•"/>
            </a:pPr>
            <a:endPar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7">
                <a:extLst>
                  <a:ext uri="{A12FA001-AC4F-418D-AE19-62706E023703}">
                    <ahyp:hlinkClr xmlns:ahyp="http://schemas.microsoft.com/office/drawing/2018/hyperlinkcolor" val="tx"/>
                  </a:ext>
                </a:extLst>
              </a:hlinkClick>
            </a:endParaRPr>
          </a:p>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7">
                  <a:extLst>
                    <a:ext uri="{A12FA001-AC4F-418D-AE19-62706E023703}">
                      <ahyp:hlinkClr xmlns:ahyp="http://schemas.microsoft.com/office/drawing/2018/hyperlinkcolor" val="tx"/>
                    </a:ext>
                  </a:extLst>
                </a:hlinkClick>
              </a:rPr>
              <a:t>Quick Feedback</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expectations around frequency, when to use, who to share with, etc.</a:t>
            </a:r>
          </a:p>
          <a:p>
            <a:pPr marL="342900" indent="-342900" fontAlgn="base">
              <a:buFont typeface="Arial" panose="020B0604020202020204" pitchFamily="34" charset="0"/>
              <a:buChar char="•"/>
            </a:pPr>
            <a:endPar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8">
                <a:extLst>
                  <a:ext uri="{A12FA001-AC4F-418D-AE19-62706E023703}">
                    <ahyp:hlinkClr xmlns:ahyp="http://schemas.microsoft.com/office/drawing/2018/hyperlinkcolor" val="tx"/>
                  </a:ext>
                </a:extLst>
              </a:hlinkClick>
            </a:endParaRPr>
          </a:p>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8">
                  <a:extLst>
                    <a:ext uri="{A12FA001-AC4F-418D-AE19-62706E023703}">
                      <ahyp:hlinkClr xmlns:ahyp="http://schemas.microsoft.com/office/drawing/2018/hyperlinkcolor" val="tx"/>
                    </a:ext>
                  </a:extLst>
                </a:hlinkClick>
              </a:rPr>
              <a:t>Meetings:</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expectations for frequency, type, quality &amp; quantity of meeting notes</a:t>
            </a:r>
            <a:endParaRPr lang="en-US" sz="2800" spc="26" dirty="0">
              <a:solidFill>
                <a:schemeClr val="bg2"/>
              </a:solidFill>
              <a:latin typeface="Urbanist" panose="020B0A04040200000203" pitchFamily="34" charset="77"/>
              <a:ea typeface="Urbanist" panose="020B0A04040200000203" pitchFamily="34" charset="77"/>
              <a:cs typeface="Urbanist" panose="020B0A04040200000203" pitchFamily="34" charset="77"/>
              <a:sym typeface="Rubik"/>
            </a:endParaRPr>
          </a:p>
        </p:txBody>
      </p:sp>
      <p:sp>
        <p:nvSpPr>
          <p:cNvPr id="9" name="TextBox 9"/>
          <p:cNvSpPr txBox="1"/>
          <p:nvPr/>
        </p:nvSpPr>
        <p:spPr>
          <a:xfrm>
            <a:off x="1447799" y="2379748"/>
            <a:ext cx="10791377" cy="575157"/>
          </a:xfrm>
          <a:prstGeom prst="rect">
            <a:avLst/>
          </a:prstGeom>
        </p:spPr>
        <p:txBody>
          <a:bodyPr wrap="square" lIns="0" tIns="0" rIns="0" bIns="0" rtlCol="0" anchor="t">
            <a:spAutoFit/>
          </a:bodyPr>
          <a:lstStyle/>
          <a:p>
            <a:pPr>
              <a:lnSpc>
                <a:spcPts val="4948"/>
              </a:lnSpc>
            </a:pPr>
            <a:r>
              <a:rPr lang="en-US" sz="2800" dirty="0">
                <a:latin typeface="Rubik Medium" pitchFamily="2" charset="-79"/>
                <a:cs typeface="Rubik Medium" pitchFamily="2" charset="-79"/>
              </a:rPr>
              <a:t>Help materials are linked for reference</a:t>
            </a:r>
            <a:endParaRPr lang="en-US" sz="2800" dirty="0">
              <a:solidFill>
                <a:srgbClr val="140F5E"/>
              </a:solidFill>
              <a:latin typeface="Rubik Medium" pitchFamily="2" charset="-79"/>
              <a:ea typeface="Rubik Bold"/>
              <a:cs typeface="Rubik Medium" pitchFamily="2" charset="-79"/>
              <a:sym typeface="Rubik"/>
            </a:endParaRPr>
          </a:p>
        </p:txBody>
      </p:sp>
      <p:pic>
        <p:nvPicPr>
          <p:cNvPr id="47" name="Picture 46" descr="A green circle and blue lines&#10;&#10;AI-generated content may be incorrect.">
            <a:extLst>
              <a:ext uri="{FF2B5EF4-FFF2-40B4-BE49-F238E27FC236}">
                <a16:creationId xmlns:a16="http://schemas.microsoft.com/office/drawing/2014/main" id="{A4887BA2-6DFE-8091-D69B-F04B34AF91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797722" y="0"/>
            <a:ext cx="4478283" cy="4901194"/>
          </a:xfrm>
          <a:prstGeom prst="rect">
            <a:avLst/>
          </a:prstGeom>
        </p:spPr>
      </p:pic>
      <p:sp>
        <p:nvSpPr>
          <p:cNvPr id="33" name="TextBox 33"/>
          <p:cNvSpPr txBox="1"/>
          <p:nvPr/>
        </p:nvSpPr>
        <p:spPr>
          <a:xfrm>
            <a:off x="9232809" y="3637454"/>
            <a:ext cx="7484654" cy="5601533"/>
          </a:xfrm>
          <a:prstGeom prst="rect">
            <a:avLst/>
          </a:prstGeom>
        </p:spPr>
        <p:txBody>
          <a:bodyPr lIns="0" tIns="0" rIns="0" bIns="0" rtlCol="0" anchor="t">
            <a:spAutoFit/>
          </a:bodyPr>
          <a:lstStyle/>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10">
                  <a:extLst>
                    <a:ext uri="{A12FA001-AC4F-418D-AE19-62706E023703}">
                      <ahyp:hlinkClr xmlns:ahyp="http://schemas.microsoft.com/office/drawing/2018/hyperlinkcolor" val="tx"/>
                    </a:ext>
                  </a:extLst>
                </a:hlinkClick>
              </a:rPr>
              <a:t>Calendar Integration</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expectations for scheduling observations, meetings, and other events</a:t>
            </a:r>
          </a:p>
          <a:p>
            <a:pPr marL="342900" indent="-342900" fontAlgn="base">
              <a:buFont typeface="Arial" panose="020B0604020202020204" pitchFamily="34" charset="0"/>
              <a:buChar char="•"/>
            </a:pPr>
            <a:endPar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endParaRPr>
          </a:p>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11">
                  <a:extLst>
                    <a:ext uri="{A12FA001-AC4F-418D-AE19-62706E023703}">
                      <ahyp:hlinkClr xmlns:ahyp="http://schemas.microsoft.com/office/drawing/2018/hyperlinkcolor" val="tx"/>
                    </a:ext>
                  </a:extLst>
                </a:hlinkClick>
              </a:rPr>
              <a:t>Finding data</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how to find specific coaching touchpoints, plus using the </a:t>
            </a: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12">
                  <a:extLst>
                    <a:ext uri="{A12FA001-AC4F-418D-AE19-62706E023703}">
                      <ahyp:hlinkClr xmlns:ahyp="http://schemas.microsoft.com/office/drawing/2018/hyperlinkcolor" val="tx"/>
                    </a:ext>
                  </a:extLst>
                </a:hlinkClick>
              </a:rPr>
              <a:t>touchpoint dash</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to monitor frequency of feedback; </a:t>
            </a: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13">
                  <a:extLst>
                    <a:ext uri="{A12FA001-AC4F-418D-AE19-62706E023703}">
                      <ahyp:hlinkClr xmlns:ahyp="http://schemas.microsoft.com/office/drawing/2018/hyperlinkcolor" val="tx"/>
                    </a:ext>
                  </a:extLst>
                </a:hlinkClick>
              </a:rPr>
              <a:t>other reporting</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based on which analysis coaches/leaders should be doing</a:t>
            </a:r>
          </a:p>
          <a:p>
            <a:pPr marL="342900" indent="-342900" fontAlgn="base">
              <a:buFont typeface="Arial" panose="020B0604020202020204" pitchFamily="34" charset="0"/>
              <a:buChar char="•"/>
            </a:pPr>
            <a:endPar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14">
                <a:extLst>
                  <a:ext uri="{A12FA001-AC4F-418D-AE19-62706E023703}">
                    <ahyp:hlinkClr xmlns:ahyp="http://schemas.microsoft.com/office/drawing/2018/hyperlinkcolor" val="tx"/>
                  </a:ext>
                </a:extLst>
              </a:hlinkClick>
            </a:endParaRPr>
          </a:p>
          <a:p>
            <a:pPr marL="342900" indent="-342900" fontAlgn="base">
              <a:buFont typeface="Arial" panose="020B0604020202020204" pitchFamily="34" charset="0"/>
              <a:buChar char="•"/>
            </a:pPr>
            <a:r>
              <a:rPr lang="en-US" sz="2800" u="sng" dirty="0">
                <a:solidFill>
                  <a:schemeClr val="bg2"/>
                </a:solidFill>
                <a:latin typeface="Urbanist" panose="020B0A04040200000203" pitchFamily="34" charset="77"/>
                <a:ea typeface="Urbanist" panose="020B0A04040200000203" pitchFamily="34" charset="77"/>
                <a:cs typeface="Urbanist" panose="020B0A04040200000203" pitchFamily="34" charset="77"/>
                <a:hlinkClick r:id="rId14">
                  <a:extLst>
                    <a:ext uri="{A12FA001-AC4F-418D-AE19-62706E023703}">
                      <ahyp:hlinkClr xmlns:ahyp="http://schemas.microsoft.com/office/drawing/2018/hyperlinkcolor" val="tx"/>
                    </a:ext>
                  </a:extLst>
                </a:hlinkClick>
              </a:rPr>
              <a:t>Video Coaching</a:t>
            </a:r>
            <a:r>
              <a:rPr lang="en-US" sz="2800" dirty="0">
                <a:solidFill>
                  <a:schemeClr val="bg2"/>
                </a:solidFill>
                <a:latin typeface="Urbanist" panose="020B0A04040200000203" pitchFamily="34" charset="77"/>
                <a:ea typeface="Urbanist" panose="020B0A04040200000203" pitchFamily="34" charset="77"/>
                <a:cs typeface="Urbanist" panose="020B0A04040200000203" pitchFamily="34" charset="77"/>
              </a:rPr>
              <a:t>: expectations about frequency of video upload, quality of video notes, who video will be shared with, etc.</a:t>
            </a:r>
          </a:p>
        </p:txBody>
      </p:sp>
      <p:sp>
        <p:nvSpPr>
          <p:cNvPr id="34" name="AutoShape 34"/>
          <p:cNvSpPr/>
          <p:nvPr/>
        </p:nvSpPr>
        <p:spPr>
          <a:xfrm flipV="1">
            <a:off x="8956584" y="3571073"/>
            <a:ext cx="0" cy="5223149"/>
          </a:xfrm>
          <a:prstGeom prst="line">
            <a:avLst/>
          </a:prstGeom>
          <a:ln w="38100" cap="flat">
            <a:solidFill>
              <a:srgbClr val="140F5E">
                <a:alpha val="16863"/>
              </a:srgbClr>
            </a:solidFill>
            <a:prstDash val="sysDot"/>
            <a:headEnd type="none" w="sm" len="sm"/>
            <a:tailEnd type="none" w="sm" len="sm"/>
          </a:ln>
        </p:spPr>
        <p:txBody>
          <a:bodyPr/>
          <a:lstStyle/>
          <a:p>
            <a:endParaRPr lang="en-US"/>
          </a:p>
        </p:txBody>
      </p:sp>
      <p:grpSp>
        <p:nvGrpSpPr>
          <p:cNvPr id="36" name="Group 36"/>
          <p:cNvGrpSpPr/>
          <p:nvPr/>
        </p:nvGrpSpPr>
        <p:grpSpPr>
          <a:xfrm>
            <a:off x="17510969" y="9542728"/>
            <a:ext cx="493458" cy="493458"/>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a:p>
          </p:txBody>
        </p:sp>
        <p:sp>
          <p:nvSpPr>
            <p:cNvPr id="38" name="TextBox 38"/>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39" name="TextBox 39"/>
          <p:cNvSpPr txBox="1"/>
          <p:nvPr/>
        </p:nvSpPr>
        <p:spPr>
          <a:xfrm>
            <a:off x="17510969" y="9646582"/>
            <a:ext cx="493458" cy="257175"/>
          </a:xfrm>
          <a:prstGeom prst="rect">
            <a:avLst/>
          </a:prstGeom>
        </p:spPr>
        <p:txBody>
          <a:bodyPr lIns="0" tIns="0" rIns="0" bIns="0" rtlCol="0" anchor="t">
            <a:spAutoFit/>
          </a:bodyPr>
          <a:lstStyle/>
          <a:p>
            <a:pPr algn="ctr">
              <a:lnSpc>
                <a:spcPts val="2100"/>
              </a:lnSpc>
              <a:spcBef>
                <a:spcPct val="0"/>
              </a:spcBef>
            </a:pPr>
            <a:fld id="{5139320A-EEF4-4FBC-B14C-B74DC272D6F6}" type="slidenum">
              <a:rPr lang="en-US" sz="1500" smtClean="0">
                <a:solidFill>
                  <a:srgbClr val="FFFFFF"/>
                </a:solidFill>
                <a:latin typeface="Rubik Bold" pitchFamily="2" charset="-79"/>
                <a:ea typeface="Rubik Bold"/>
                <a:cs typeface="Rubik Bold" pitchFamily="2" charset="-79"/>
                <a:sym typeface="Rubik"/>
              </a:rPr>
              <a:t>6</a:t>
            </a:fld>
            <a:endParaRPr lang="en-US" sz="1500" dirty="0">
              <a:solidFill>
                <a:srgbClr val="FFFFFF"/>
              </a:solidFill>
              <a:latin typeface="Rubik Bold" pitchFamily="2" charset="-79"/>
              <a:ea typeface="Rubik Bold"/>
              <a:cs typeface="Rubik Bold" pitchFamily="2" charset="-79"/>
              <a:sym typeface="Rubik"/>
            </a:endParaRPr>
          </a:p>
        </p:txBody>
      </p:sp>
      <p:pic>
        <p:nvPicPr>
          <p:cNvPr id="45" name="Picture 44" descr="A green circle on a blue background&#10;&#10;AI-generated content may be incorrect.">
            <a:extLst>
              <a:ext uri="{FF2B5EF4-FFF2-40B4-BE49-F238E27FC236}">
                <a16:creationId xmlns:a16="http://schemas.microsoft.com/office/drawing/2014/main" id="{0A7DDA56-474D-C33F-7A3F-BAF4ED426F3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995" y="265462"/>
            <a:ext cx="1120142" cy="398907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568680" y="0"/>
            <a:ext cx="11069779" cy="10287000"/>
          </a:xfrm>
          <a:prstGeom prst="rect">
            <a:avLst/>
          </a:prstGeom>
          <a:solidFill>
            <a:srgbClr val="140F5E"/>
          </a:solidFill>
        </p:spPr>
        <p:txBody>
          <a:bodyPr/>
          <a:lstStyle/>
          <a:p>
            <a:endParaRPr lang="en-US"/>
          </a:p>
        </p:txBody>
      </p:sp>
      <p:pic>
        <p:nvPicPr>
          <p:cNvPr id="30" name="Picture 29" descr="A blue planet with a green circle&#10;&#10;AI-generated content may be incorrect.">
            <a:extLst>
              <a:ext uri="{FF2B5EF4-FFF2-40B4-BE49-F238E27FC236}">
                <a16:creationId xmlns:a16="http://schemas.microsoft.com/office/drawing/2014/main" id="{8D13054E-5CFA-0766-774D-4CB45C9F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0771" y="0"/>
            <a:ext cx="6647688" cy="10287000"/>
          </a:xfrm>
          <a:prstGeom prst="rect">
            <a:avLst/>
          </a:prstGeom>
        </p:spPr>
      </p:pic>
      <p:sp>
        <p:nvSpPr>
          <p:cNvPr id="4" name="TextBox 4"/>
          <p:cNvSpPr txBox="1"/>
          <p:nvPr/>
        </p:nvSpPr>
        <p:spPr>
          <a:xfrm>
            <a:off x="9776339" y="1364959"/>
            <a:ext cx="8511661" cy="1744067"/>
          </a:xfrm>
          <a:prstGeom prst="rect">
            <a:avLst/>
          </a:prstGeom>
        </p:spPr>
        <p:txBody>
          <a:bodyPr lIns="0" tIns="0" rIns="0" bIns="0" rtlCol="0" anchor="t">
            <a:spAutoFit/>
          </a:bodyPr>
          <a:lstStyle/>
          <a:p>
            <a:pPr algn="l">
              <a:lnSpc>
                <a:spcPts val="6847"/>
              </a:lnSpc>
            </a:pPr>
            <a:r>
              <a:rPr lang="en-US" sz="6399" dirty="0">
                <a:solidFill>
                  <a:srgbClr val="FFFFFF"/>
                </a:solidFill>
                <a:latin typeface="Rubik Bold" pitchFamily="2" charset="-79"/>
                <a:ea typeface="Rubik Bold"/>
                <a:cs typeface="Rubik Bold" pitchFamily="2" charset="-79"/>
                <a:sym typeface="Rubik"/>
              </a:rPr>
              <a:t>Additional Help Materials</a:t>
            </a:r>
          </a:p>
        </p:txBody>
      </p:sp>
      <p:grpSp>
        <p:nvGrpSpPr>
          <p:cNvPr id="16" name="Group 16"/>
          <p:cNvGrpSpPr/>
          <p:nvPr/>
        </p:nvGrpSpPr>
        <p:grpSpPr>
          <a:xfrm>
            <a:off x="1028700" y="1630602"/>
            <a:ext cx="7065645" cy="706564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2085" r="-37914"/>
              </a:stretch>
            </a:blipFill>
          </p:spPr>
          <p:txBody>
            <a:bodyPr/>
            <a:lstStyle/>
            <a:p>
              <a:endParaRPr lang="en-US"/>
            </a:p>
          </p:txBody>
        </p:sp>
      </p:grpSp>
      <p:sp>
        <p:nvSpPr>
          <p:cNvPr id="18" name="Freeform 18"/>
          <p:cNvSpPr/>
          <p:nvPr/>
        </p:nvSpPr>
        <p:spPr>
          <a:xfrm rot="-5400000">
            <a:off x="-3132539" y="4008841"/>
            <a:ext cx="8304818" cy="2344536"/>
          </a:xfrm>
          <a:custGeom>
            <a:avLst/>
            <a:gdLst/>
            <a:ahLst/>
            <a:cxnLst/>
            <a:rect l="l" t="t" r="r" b="b"/>
            <a:pathLst>
              <a:path w="8229600" h="2326874">
                <a:moveTo>
                  <a:pt x="0" y="0"/>
                </a:moveTo>
                <a:lnTo>
                  <a:pt x="8229600" y="0"/>
                </a:lnTo>
                <a:lnTo>
                  <a:pt x="8229600" y="2326874"/>
                </a:lnTo>
                <a:lnTo>
                  <a:pt x="0" y="2326874"/>
                </a:lnTo>
                <a:lnTo>
                  <a:pt x="0" y="0"/>
                </a:lnTo>
                <a:close/>
              </a:path>
            </a:pathLst>
          </a:custGeom>
          <a:blipFill>
            <a:blip r:embed="rId4"/>
            <a:stretch>
              <a:fillRect l="-28117" t="-509879" r="-1" b="-161146"/>
            </a:stretch>
          </a:blipFill>
        </p:spPr>
        <p:txBody>
          <a:bodyPr/>
          <a:lstStyle/>
          <a:p>
            <a:endParaRPr lang="en-US"/>
          </a:p>
        </p:txBody>
      </p:sp>
      <p:sp>
        <p:nvSpPr>
          <p:cNvPr id="19" name="TextBox 19"/>
          <p:cNvSpPr txBox="1"/>
          <p:nvPr/>
        </p:nvSpPr>
        <p:spPr>
          <a:xfrm>
            <a:off x="9601208" y="3995516"/>
            <a:ext cx="8839181" cy="4914807"/>
          </a:xfrm>
          <a:prstGeom prst="rect">
            <a:avLst/>
          </a:prstGeom>
        </p:spPr>
        <p:txBody>
          <a:bodyPr wrap="square" lIns="0" tIns="0" rIns="0" bIns="0" rtlCol="0" anchor="t">
            <a:spAutoFit/>
          </a:bodyPr>
          <a:lstStyle/>
          <a:p>
            <a:pPr marL="737871" lvl="1" indent="-457200" algn="l">
              <a:lnSpc>
                <a:spcPts val="3510"/>
              </a:lnSpc>
              <a:buFont typeface="Arial" panose="020B0604020202020204" pitchFamily="34" charset="0"/>
              <a:buChar char="•"/>
            </a:pP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Our </a:t>
            </a:r>
            <a:r>
              <a:rPr lang="en-US" sz="2800" u="sng" dirty="0">
                <a:solidFill>
                  <a:schemeClr val="bg1"/>
                </a:solidFill>
                <a:latin typeface="Urbanist" panose="020B0A04040200000203" pitchFamily="34" charset="77"/>
                <a:ea typeface="Urbanist" panose="020B0A04040200000203" pitchFamily="34" charset="77"/>
                <a:cs typeface="Urbanist" panose="020B0A04040200000203" pitchFamily="34" charset="77"/>
                <a:hlinkClick r:id="rId5">
                  <a:extLst>
                    <a:ext uri="{A12FA001-AC4F-418D-AE19-62706E023703}">
                      <ahyp:hlinkClr xmlns:ahyp="http://schemas.microsoft.com/office/drawing/2018/hyperlinkcolor" val="tx"/>
                    </a:ext>
                  </a:extLst>
                </a:hlinkClick>
              </a:rPr>
              <a:t>Knowledge Base</a:t>
            </a: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 is always at your disposal, with a wide variety of articles on various Whetstone topics</a:t>
            </a:r>
          </a:p>
          <a:p>
            <a:pPr marL="737871" lvl="1" indent="-457200" algn="l">
              <a:lnSpc>
                <a:spcPts val="3510"/>
              </a:lnSpc>
              <a:buFont typeface="Arial" panose="020B0604020202020204" pitchFamily="34" charset="0"/>
              <a:buChar char="•"/>
            </a:pP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Click </a:t>
            </a:r>
            <a:r>
              <a:rPr lang="en-US" sz="2800" b="1" dirty="0">
                <a:solidFill>
                  <a:schemeClr val="bg1"/>
                </a:solidFill>
                <a:latin typeface="Urbanist" panose="020B0A04040200000203" pitchFamily="34" charset="77"/>
                <a:ea typeface="Urbanist" panose="020B0A04040200000203" pitchFamily="34" charset="77"/>
                <a:cs typeface="Urbanist" panose="020B0A04040200000203" pitchFamily="34" charset="77"/>
              </a:rPr>
              <a:t>Need Help</a:t>
            </a: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 on the right side of your Grow page for self-guided walkthroughs of Grow features and reports</a:t>
            </a:r>
          </a:p>
          <a:p>
            <a:pPr marL="737871" lvl="1" indent="-457200">
              <a:lnSpc>
                <a:spcPts val="3510"/>
              </a:lnSpc>
              <a:buFont typeface="Arial" panose="020B0604020202020204" pitchFamily="34" charset="0"/>
              <a:buChar char="•"/>
            </a:pP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Use the </a:t>
            </a:r>
            <a:r>
              <a:rPr lang="en-US" sz="2800" b="1" dirty="0">
                <a:solidFill>
                  <a:schemeClr val="bg1"/>
                </a:solidFill>
                <a:latin typeface="Urbanist" panose="020B0A04040200000203" pitchFamily="34" charset="77"/>
                <a:ea typeface="Urbanist" panose="020B0A04040200000203" pitchFamily="34" charset="77"/>
                <a:cs typeface="Urbanist" panose="020B0A04040200000203" pitchFamily="34" charset="77"/>
              </a:rPr>
              <a:t>Support &amp; Feedback</a:t>
            </a: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 button on your Grow page or email </a:t>
            </a:r>
            <a:r>
              <a:rPr lang="en-US" sz="2800" u="sng" dirty="0">
                <a:latin typeface="Urbanist" panose="020B0A04040200000203" pitchFamily="34" charset="77"/>
                <a:ea typeface="Urbanist" panose="020B0A04040200000203" pitchFamily="34" charset="77"/>
                <a:cs typeface="Urbanist" panose="020B0A04040200000203" pitchFamily="34" charset="77"/>
                <a:hlinkClick r:id="rId6"/>
              </a:rPr>
              <a:t>GrowSupport@leveldata.com</a:t>
            </a:r>
            <a:r>
              <a:rPr lang="en-US" sz="2800" u="sng" dirty="0">
                <a:latin typeface="Urbanist" panose="020B0A04040200000203" pitchFamily="34" charset="77"/>
                <a:ea typeface="Urbanist" panose="020B0A04040200000203" pitchFamily="34" charset="77"/>
                <a:cs typeface="Urbanist" panose="020B0A04040200000203" pitchFamily="34" charset="77"/>
              </a:rPr>
              <a:t> </a:t>
            </a:r>
            <a:r>
              <a:rPr lang="en-US" sz="2800" dirty="0">
                <a:solidFill>
                  <a:schemeClr val="bg1"/>
                </a:solidFill>
                <a:latin typeface="Urbanist" panose="020B0A04040200000203" pitchFamily="34" charset="77"/>
                <a:ea typeface="Urbanist" panose="020B0A04040200000203" pitchFamily="34" charset="77"/>
                <a:cs typeface="Urbanist" panose="020B0A04040200000203" pitchFamily="34" charset="77"/>
              </a:rPr>
              <a:t>to connect with our support team for questions about basic functionality</a:t>
            </a:r>
          </a:p>
          <a:p>
            <a:pPr marL="561341" lvl="1" indent="-280670" algn="l">
              <a:lnSpc>
                <a:spcPts val="3510"/>
              </a:lnSpc>
              <a:buFont typeface="Arial"/>
              <a:buChar char="•"/>
            </a:pPr>
            <a:endParaRPr lang="en-US" sz="2800" spc="26" dirty="0">
              <a:solidFill>
                <a:schemeClr val="bg1"/>
              </a:solidFill>
              <a:latin typeface="Urbanist" panose="020B0A04040200000203" pitchFamily="34" charset="77"/>
              <a:ea typeface="Urbanist" panose="020B0A04040200000203" pitchFamily="34" charset="77"/>
              <a:cs typeface="Urbanist" panose="020B0A04040200000203" pitchFamily="34" charset="77"/>
              <a:sym typeface="Rubik"/>
            </a:endParaRPr>
          </a:p>
        </p:txBody>
      </p:sp>
      <p:grpSp>
        <p:nvGrpSpPr>
          <p:cNvPr id="21" name="Group 21"/>
          <p:cNvGrpSpPr/>
          <p:nvPr/>
        </p:nvGrpSpPr>
        <p:grpSpPr>
          <a:xfrm>
            <a:off x="17510969" y="9542728"/>
            <a:ext cx="493458" cy="493458"/>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24" name="TextBox 24"/>
          <p:cNvSpPr txBox="1"/>
          <p:nvPr/>
        </p:nvSpPr>
        <p:spPr>
          <a:xfrm>
            <a:off x="17510969" y="9646582"/>
            <a:ext cx="493458" cy="257175"/>
          </a:xfrm>
          <a:prstGeom prst="rect">
            <a:avLst/>
          </a:prstGeom>
        </p:spPr>
        <p:txBody>
          <a:bodyPr lIns="0" tIns="0" rIns="0" bIns="0" rtlCol="0" anchor="t">
            <a:spAutoFit/>
          </a:bodyPr>
          <a:lstStyle/>
          <a:p>
            <a:pPr algn="ctr">
              <a:lnSpc>
                <a:spcPts val="2100"/>
              </a:lnSpc>
              <a:spcBef>
                <a:spcPct val="0"/>
              </a:spcBef>
            </a:pPr>
            <a:fld id="{5379721A-9392-4BCC-A9F4-9FDD8CA8B37F}" type="slidenum">
              <a:rPr lang="en-US" sz="1500" b="1" smtClean="0">
                <a:solidFill>
                  <a:srgbClr val="140F5E"/>
                </a:solidFill>
                <a:latin typeface="Rubik Bold" pitchFamily="2" charset="-79"/>
                <a:ea typeface="Rubik Bold"/>
                <a:cs typeface="Rubik Bold" pitchFamily="2" charset="-79"/>
                <a:sym typeface="Rubik"/>
              </a:rPr>
              <a:t>7</a:t>
            </a:fld>
            <a:endParaRPr lang="en-US" sz="1500" b="1" dirty="0">
              <a:solidFill>
                <a:srgbClr val="140F5E"/>
              </a:solidFill>
              <a:latin typeface="Rubik Bold" pitchFamily="2" charset="-79"/>
              <a:ea typeface="Rubik Bold"/>
              <a:cs typeface="Rubik Bold" pitchFamily="2" charset="-79"/>
              <a:sym typeface="Rubi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40F5E"/>
        </a:solidFill>
        <a:effectLst/>
      </p:bgPr>
    </p:bg>
    <p:spTree>
      <p:nvGrpSpPr>
        <p:cNvPr id="1" name=""/>
        <p:cNvGrpSpPr/>
        <p:nvPr/>
      </p:nvGrpSpPr>
      <p:grpSpPr>
        <a:xfrm>
          <a:off x="0" y="0"/>
          <a:ext cx="0" cy="0"/>
          <a:chOff x="0" y="0"/>
          <a:chExt cx="0" cy="0"/>
        </a:xfrm>
      </p:grpSpPr>
      <p:pic>
        <p:nvPicPr>
          <p:cNvPr id="33" name="Picture 32" descr="A purple circle with green circles and a black background&#10;&#10;AI-generated content may be incorrect.">
            <a:extLst>
              <a:ext uri="{FF2B5EF4-FFF2-40B4-BE49-F238E27FC236}">
                <a16:creationId xmlns:a16="http://schemas.microsoft.com/office/drawing/2014/main" id="{D9E7B84A-C277-ED4E-EBC4-42A15FDFE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067" y="0"/>
            <a:ext cx="10885933" cy="10287000"/>
          </a:xfrm>
          <a:prstGeom prst="rect">
            <a:avLst/>
          </a:prstGeom>
        </p:spPr>
      </p:pic>
      <p:sp>
        <p:nvSpPr>
          <p:cNvPr id="3" name="TextBox 3"/>
          <p:cNvSpPr txBox="1"/>
          <p:nvPr/>
        </p:nvSpPr>
        <p:spPr>
          <a:xfrm>
            <a:off x="5316497" y="4601845"/>
            <a:ext cx="8511661" cy="1188085"/>
          </a:xfrm>
          <a:prstGeom prst="rect">
            <a:avLst/>
          </a:prstGeom>
        </p:spPr>
        <p:txBody>
          <a:bodyPr lIns="0" tIns="0" rIns="0" bIns="0" rtlCol="0" anchor="t">
            <a:spAutoFit/>
          </a:bodyPr>
          <a:lstStyle/>
          <a:p>
            <a:pPr algn="l">
              <a:lnSpc>
                <a:spcPts val="9094"/>
              </a:lnSpc>
            </a:pPr>
            <a:r>
              <a:rPr lang="en-US" sz="8499" dirty="0">
                <a:solidFill>
                  <a:srgbClr val="FFFFFF"/>
                </a:solidFill>
                <a:latin typeface="Rubik Bold" pitchFamily="2" charset="-79"/>
                <a:ea typeface="Rubik Bold"/>
                <a:cs typeface="Rubik Bold" pitchFamily="2" charset="-79"/>
                <a:sym typeface="Rubik"/>
              </a:rPr>
              <a:t>Resources</a:t>
            </a:r>
          </a:p>
        </p:txBody>
      </p:sp>
      <p:sp>
        <p:nvSpPr>
          <p:cNvPr id="4" name="Freeform 4"/>
          <p:cNvSpPr/>
          <p:nvPr/>
        </p:nvSpPr>
        <p:spPr>
          <a:xfrm>
            <a:off x="729882" y="578825"/>
            <a:ext cx="1395634" cy="1210825"/>
          </a:xfrm>
          <a:custGeom>
            <a:avLst/>
            <a:gdLst/>
            <a:ahLst/>
            <a:cxnLst/>
            <a:rect l="l" t="t" r="r" b="b"/>
            <a:pathLst>
              <a:path w="1395634" h="1210825">
                <a:moveTo>
                  <a:pt x="0" y="0"/>
                </a:moveTo>
                <a:lnTo>
                  <a:pt x="1395634" y="0"/>
                </a:lnTo>
                <a:lnTo>
                  <a:pt x="1395634" y="1210825"/>
                </a:lnTo>
                <a:lnTo>
                  <a:pt x="0" y="1210825"/>
                </a:lnTo>
                <a:lnTo>
                  <a:pt x="0" y="0"/>
                </a:lnTo>
                <a:close/>
              </a:path>
            </a:pathLst>
          </a:custGeom>
          <a:blipFill>
            <a:blip r:embed="rId3"/>
            <a:stretch>
              <a:fillRect r="-391686"/>
            </a:stretch>
          </a:blipFill>
        </p:spPr>
        <p:txBody>
          <a:bodyPr/>
          <a:lstStyle/>
          <a:p>
            <a:endParaRPr lang="en-US"/>
          </a:p>
        </p:txBody>
      </p:sp>
      <p:grpSp>
        <p:nvGrpSpPr>
          <p:cNvPr id="19" name="Group 19"/>
          <p:cNvGrpSpPr/>
          <p:nvPr/>
        </p:nvGrpSpPr>
        <p:grpSpPr>
          <a:xfrm>
            <a:off x="17510969" y="9542728"/>
            <a:ext cx="493458" cy="49345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1" name="TextBox 21"/>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17510969" y="9646582"/>
            <a:ext cx="493458" cy="257175"/>
          </a:xfrm>
          <a:prstGeom prst="rect">
            <a:avLst/>
          </a:prstGeom>
        </p:spPr>
        <p:txBody>
          <a:bodyPr lIns="0" tIns="0" rIns="0" bIns="0" rtlCol="0" anchor="t">
            <a:spAutoFit/>
          </a:bodyPr>
          <a:lstStyle/>
          <a:p>
            <a:pPr algn="ctr">
              <a:lnSpc>
                <a:spcPts val="2100"/>
              </a:lnSpc>
              <a:spcBef>
                <a:spcPct val="0"/>
              </a:spcBef>
            </a:pPr>
            <a:fld id="{65198687-B154-4907-9959-3CA65C87D749}" type="slidenum">
              <a:rPr lang="en-US" sz="1500" smtClean="0">
                <a:solidFill>
                  <a:srgbClr val="140F5E"/>
                </a:solidFill>
                <a:latin typeface="Rubik Bold" pitchFamily="2" charset="-79"/>
                <a:ea typeface="Rubik Bold"/>
                <a:cs typeface="Rubik Bold" pitchFamily="2" charset="-79"/>
                <a:sym typeface="Rubik"/>
              </a:rPr>
              <a:t>8</a:t>
            </a:fld>
            <a:endParaRPr lang="en-US" sz="1500" dirty="0">
              <a:solidFill>
                <a:srgbClr val="140F5E"/>
              </a:solidFill>
              <a:latin typeface="Rubik Bold" pitchFamily="2" charset="-79"/>
              <a:ea typeface="Rubik Bold"/>
              <a:cs typeface="Rubik Bold" pitchFamily="2" charset="-79"/>
              <a:sym typeface="Rubik"/>
            </a:endParaRPr>
          </a:p>
        </p:txBody>
      </p:sp>
      <p:sp>
        <p:nvSpPr>
          <p:cNvPr id="26" name="Freeform 26"/>
          <p:cNvSpPr/>
          <p:nvPr/>
        </p:nvSpPr>
        <p:spPr>
          <a:xfrm>
            <a:off x="15654165" y="9656010"/>
            <a:ext cx="1498187" cy="264355"/>
          </a:xfrm>
          <a:custGeom>
            <a:avLst/>
            <a:gdLst/>
            <a:ahLst/>
            <a:cxnLst/>
            <a:rect l="l" t="t" r="r" b="b"/>
            <a:pathLst>
              <a:path w="1997582" h="352473">
                <a:moveTo>
                  <a:pt x="0" y="0"/>
                </a:moveTo>
                <a:lnTo>
                  <a:pt x="1997582" y="0"/>
                </a:lnTo>
                <a:lnTo>
                  <a:pt x="1997582" y="352473"/>
                </a:lnTo>
                <a:lnTo>
                  <a:pt x="0" y="352473"/>
                </a:lnTo>
                <a:lnTo>
                  <a:pt x="0" y="0"/>
                </a:lnTo>
                <a:close/>
              </a:path>
            </a:pathLst>
          </a:custGeom>
          <a:blipFill>
            <a:blip r:embed="rId3"/>
            <a:stretch>
              <a:fillRect/>
            </a:stretch>
          </a:blipFill>
        </p:spPr>
        <p:txBody>
          <a:bodyPr/>
          <a:lstStyle/>
          <a:p>
            <a:endParaRPr lang="en-US"/>
          </a:p>
        </p:txBody>
      </p:sp>
      <p:sp>
        <p:nvSpPr>
          <p:cNvPr id="27" name="Freeform 27"/>
          <p:cNvSpPr/>
          <p:nvPr/>
        </p:nvSpPr>
        <p:spPr>
          <a:xfrm>
            <a:off x="2786138" y="3355585"/>
            <a:ext cx="2019727" cy="3480579"/>
          </a:xfrm>
          <a:custGeom>
            <a:avLst/>
            <a:gdLst/>
            <a:ahLst/>
            <a:cxnLst/>
            <a:rect l="l" t="t" r="r" b="b"/>
            <a:pathLst>
              <a:path w="2019727" h="3480579">
                <a:moveTo>
                  <a:pt x="0" y="0"/>
                </a:moveTo>
                <a:lnTo>
                  <a:pt x="2019727" y="0"/>
                </a:lnTo>
                <a:lnTo>
                  <a:pt x="2019727" y="3480580"/>
                </a:lnTo>
                <a:lnTo>
                  <a:pt x="0" y="3480580"/>
                </a:lnTo>
                <a:lnTo>
                  <a:pt x="0" y="0"/>
                </a:lnTo>
                <a:close/>
              </a:path>
            </a:pathLst>
          </a:custGeom>
          <a:blipFill>
            <a:blip r:embed="rId4"/>
            <a:stretch>
              <a:fillRect l="-287675" t="-48711" r="-291426" b="-51448"/>
            </a:stretch>
          </a:blipFill>
        </p:spPr>
        <p:txBody>
          <a:bodyPr/>
          <a:lstStyle/>
          <a:p>
            <a:endParaRPr lang="en-US"/>
          </a:p>
        </p:txBody>
      </p:sp>
      <p:sp>
        <p:nvSpPr>
          <p:cNvPr id="28" name="Freeform 28"/>
          <p:cNvSpPr/>
          <p:nvPr/>
        </p:nvSpPr>
        <p:spPr>
          <a:xfrm>
            <a:off x="729882" y="3355585"/>
            <a:ext cx="2019727" cy="3480579"/>
          </a:xfrm>
          <a:custGeom>
            <a:avLst/>
            <a:gdLst/>
            <a:ahLst/>
            <a:cxnLst/>
            <a:rect l="l" t="t" r="r" b="b"/>
            <a:pathLst>
              <a:path w="2019727" h="3480579">
                <a:moveTo>
                  <a:pt x="0" y="0"/>
                </a:moveTo>
                <a:lnTo>
                  <a:pt x="2019726" y="0"/>
                </a:lnTo>
                <a:lnTo>
                  <a:pt x="2019726" y="3480580"/>
                </a:lnTo>
                <a:lnTo>
                  <a:pt x="0" y="3480580"/>
                </a:lnTo>
                <a:lnTo>
                  <a:pt x="0" y="0"/>
                </a:lnTo>
                <a:close/>
              </a:path>
            </a:pathLst>
          </a:custGeom>
          <a:blipFill>
            <a:blip r:embed="rId4"/>
            <a:stretch>
              <a:fillRect l="-287675" t="-48711" r="-291426" b="-51448"/>
            </a:stretch>
          </a:blipFill>
        </p:spPr>
        <p:txBody>
          <a:bodyPr/>
          <a:lstStyle/>
          <a:p>
            <a:endParaRPr lang="en-US"/>
          </a:p>
        </p:txBody>
      </p:sp>
      <p:sp>
        <p:nvSpPr>
          <p:cNvPr id="29" name="Freeform 29"/>
          <p:cNvSpPr/>
          <p:nvPr/>
        </p:nvSpPr>
        <p:spPr>
          <a:xfrm>
            <a:off x="-83819" y="3403210"/>
            <a:ext cx="775601" cy="3480579"/>
          </a:xfrm>
          <a:custGeom>
            <a:avLst/>
            <a:gdLst/>
            <a:ahLst/>
            <a:cxnLst/>
            <a:rect l="l" t="t" r="r" b="b"/>
            <a:pathLst>
              <a:path w="2019727" h="3480579">
                <a:moveTo>
                  <a:pt x="0" y="0"/>
                </a:moveTo>
                <a:lnTo>
                  <a:pt x="2019727" y="0"/>
                </a:lnTo>
                <a:lnTo>
                  <a:pt x="2019727" y="3480580"/>
                </a:lnTo>
                <a:lnTo>
                  <a:pt x="0" y="3480580"/>
                </a:lnTo>
                <a:lnTo>
                  <a:pt x="0" y="0"/>
                </a:lnTo>
                <a:close/>
              </a:path>
            </a:pathLst>
          </a:custGeom>
          <a:blipFill>
            <a:blip r:embed="rId4"/>
            <a:stretch>
              <a:fillRect l="-909537" t="-48711" r="-758896" b="-51448"/>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1069779" cy="10287000"/>
          </a:xfrm>
          <a:prstGeom prst="rect">
            <a:avLst/>
          </a:prstGeom>
          <a:solidFill>
            <a:srgbClr val="140F5E"/>
          </a:solidFill>
        </p:spPr>
        <p:txBody>
          <a:bodyPr/>
          <a:lstStyle/>
          <a:p>
            <a:endParaRPr lang="en-US"/>
          </a:p>
        </p:txBody>
      </p:sp>
      <p:pic>
        <p:nvPicPr>
          <p:cNvPr id="44" name="Picture 43" descr="A blue and green circles&#10;&#10;AI-generated content may be incorrect.">
            <a:extLst>
              <a:ext uri="{FF2B5EF4-FFF2-40B4-BE49-F238E27FC236}">
                <a16:creationId xmlns:a16="http://schemas.microsoft.com/office/drawing/2014/main" id="{0B680088-88D4-CA53-3705-81B7C504D7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4"/>
          <p:cNvSpPr txBox="1"/>
          <p:nvPr/>
        </p:nvSpPr>
        <p:spPr>
          <a:xfrm>
            <a:off x="2703658" y="4076700"/>
            <a:ext cx="7484654" cy="4985980"/>
          </a:xfrm>
          <a:prstGeom prst="rect">
            <a:avLst/>
          </a:prstGeom>
        </p:spPr>
        <p:txBody>
          <a:bodyPr lIns="0" tIns="0" rIns="0" bIns="0" rtlCol="0" anchor="t">
            <a:spAutoFit/>
          </a:bodyPr>
          <a:lstStyle/>
          <a:p>
            <a:pPr marL="571500" indent="-571500" fontAlgn="base">
              <a:buFont typeface="Arial" panose="020B0604020202020204" pitchFamily="34" charset="0"/>
              <a:buChar char="•"/>
            </a:pPr>
            <a:r>
              <a:rPr lang="en-US" sz="3600" b="1" dirty="0">
                <a:solidFill>
                  <a:schemeClr val="accent3"/>
                </a:solidFill>
                <a:latin typeface="Urbanist" panose="020B0A04040200000203" pitchFamily="34" charset="77"/>
                <a:ea typeface="Urbanist" panose="020B0A04040200000203" pitchFamily="34" charset="77"/>
                <a:cs typeface="Urbanist" panose="020B0A04040200000203" pitchFamily="34" charset="77"/>
              </a:rPr>
              <a:t>Linked here</a:t>
            </a:r>
            <a:r>
              <a:rPr lang="en-US" sz="3600" dirty="0">
                <a:solidFill>
                  <a:schemeClr val="bg1"/>
                </a:solidFill>
                <a:latin typeface="Urbanist" panose="020B0A04040200000203" pitchFamily="34" charset="77"/>
                <a:ea typeface="Urbanist" panose="020B0A04040200000203" pitchFamily="34" charset="77"/>
                <a:cs typeface="Urbanist" panose="020B0A04040200000203" pitchFamily="34" charset="77"/>
              </a:rPr>
              <a:t> are some helpful slides with common features</a:t>
            </a:r>
          </a:p>
          <a:p>
            <a:pPr marL="571500" indent="-571500" fontAlgn="base">
              <a:buFont typeface="Arial" panose="020B0604020202020204" pitchFamily="34" charset="0"/>
              <a:buChar char="•"/>
            </a:pPr>
            <a:r>
              <a:rPr lang="en-US" sz="3600" dirty="0">
                <a:solidFill>
                  <a:schemeClr val="bg1"/>
                </a:solidFill>
                <a:latin typeface="Urbanist" panose="020B0A04040200000203" pitchFamily="34" charset="77"/>
                <a:ea typeface="Urbanist" panose="020B0A04040200000203" pitchFamily="34" charset="77"/>
                <a:cs typeface="Urbanist" panose="020B0A04040200000203" pitchFamily="34" charset="77"/>
              </a:rPr>
              <a:t>Feel free to use these as reference materials, or insert them into your own training as needed</a:t>
            </a:r>
          </a:p>
          <a:p>
            <a:pPr marL="571500" indent="-571500" fontAlgn="base">
              <a:buFont typeface="Arial" panose="020B0604020202020204" pitchFamily="34" charset="0"/>
              <a:buChar char="•"/>
            </a:pPr>
            <a:r>
              <a:rPr lang="en-US" sz="3600" dirty="0">
                <a:solidFill>
                  <a:schemeClr val="bg1"/>
                </a:solidFill>
                <a:latin typeface="Urbanist" panose="020B0A04040200000203" pitchFamily="34" charset="77"/>
                <a:ea typeface="Urbanist" panose="020B0A04040200000203" pitchFamily="34" charset="77"/>
                <a:cs typeface="Urbanist" panose="020B0A04040200000203" pitchFamily="34" charset="77"/>
              </a:rPr>
              <a:t>Make a copy of the slide deck for further adjustments and customization</a:t>
            </a:r>
          </a:p>
        </p:txBody>
      </p:sp>
      <p:sp>
        <p:nvSpPr>
          <p:cNvPr id="5" name="TextBox 5"/>
          <p:cNvSpPr txBox="1"/>
          <p:nvPr/>
        </p:nvSpPr>
        <p:spPr>
          <a:xfrm>
            <a:off x="1847984" y="2416363"/>
            <a:ext cx="8511661" cy="872034"/>
          </a:xfrm>
          <a:prstGeom prst="rect">
            <a:avLst/>
          </a:prstGeom>
        </p:spPr>
        <p:txBody>
          <a:bodyPr lIns="0" tIns="0" rIns="0" bIns="0" rtlCol="0" anchor="t">
            <a:spAutoFit/>
          </a:bodyPr>
          <a:lstStyle/>
          <a:p>
            <a:pPr algn="l">
              <a:lnSpc>
                <a:spcPts val="6847"/>
              </a:lnSpc>
            </a:pPr>
            <a:r>
              <a:rPr lang="en-US" sz="6399" dirty="0">
                <a:solidFill>
                  <a:srgbClr val="FFFFFF"/>
                </a:solidFill>
                <a:latin typeface="Rubik Bold" pitchFamily="2" charset="-79"/>
                <a:ea typeface="Rubik Bold"/>
                <a:cs typeface="Rubik Bold" pitchFamily="2" charset="-79"/>
                <a:sym typeface="Rubik"/>
              </a:rPr>
              <a:t>Sample Slides</a:t>
            </a:r>
          </a:p>
        </p:txBody>
      </p:sp>
      <p:grpSp>
        <p:nvGrpSpPr>
          <p:cNvPr id="26" name="Group 26"/>
          <p:cNvGrpSpPr/>
          <p:nvPr/>
        </p:nvGrpSpPr>
        <p:grpSpPr>
          <a:xfrm>
            <a:off x="10530979" y="611762"/>
            <a:ext cx="7473448" cy="7473448"/>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6873" r="-26873"/>
              </a:stretch>
            </a:blipFill>
          </p:spPr>
          <p:txBody>
            <a:bodyPr/>
            <a:lstStyle/>
            <a:p>
              <a:endParaRPr lang="en-US"/>
            </a:p>
          </p:txBody>
        </p:sp>
      </p:grpSp>
      <p:grpSp>
        <p:nvGrpSpPr>
          <p:cNvPr id="34" name="Group 34"/>
          <p:cNvGrpSpPr/>
          <p:nvPr/>
        </p:nvGrpSpPr>
        <p:grpSpPr>
          <a:xfrm>
            <a:off x="12880519" y="9542728"/>
            <a:ext cx="5123908" cy="493458"/>
            <a:chOff x="0" y="0"/>
            <a:chExt cx="6831877" cy="657944"/>
          </a:xfrm>
        </p:grpSpPr>
        <p:grpSp>
          <p:nvGrpSpPr>
            <p:cNvPr id="35" name="Group 35"/>
            <p:cNvGrpSpPr/>
            <p:nvPr/>
          </p:nvGrpSpPr>
          <p:grpSpPr>
            <a:xfrm>
              <a:off x="6173933" y="0"/>
              <a:ext cx="657944" cy="657944"/>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0F5E"/>
              </a:solidFill>
            </p:spPr>
            <p:txBody>
              <a:bodyPr/>
              <a:lstStyle/>
              <a:p>
                <a:endParaRPr lang="en-US"/>
              </a:p>
            </p:txBody>
          </p:sp>
          <p:sp>
            <p:nvSpPr>
              <p:cNvPr id="37" name="TextBox 37"/>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38" name="TextBox 38"/>
            <p:cNvSpPr txBox="1"/>
            <p:nvPr/>
          </p:nvSpPr>
          <p:spPr>
            <a:xfrm>
              <a:off x="6173933" y="138472"/>
              <a:ext cx="657944" cy="342900"/>
            </a:xfrm>
            <a:prstGeom prst="rect">
              <a:avLst/>
            </a:prstGeom>
          </p:spPr>
          <p:txBody>
            <a:bodyPr lIns="0" tIns="0" rIns="0" bIns="0" rtlCol="0" anchor="t">
              <a:spAutoFit/>
            </a:bodyPr>
            <a:lstStyle/>
            <a:p>
              <a:pPr algn="ctr">
                <a:lnSpc>
                  <a:spcPts val="2100"/>
                </a:lnSpc>
                <a:spcBef>
                  <a:spcPct val="0"/>
                </a:spcBef>
              </a:pPr>
              <a:fld id="{700C4AD4-5614-449C-8349-681049BF56CD}" type="slidenum">
                <a:rPr lang="en-US" sz="1500" smtClean="0">
                  <a:solidFill>
                    <a:srgbClr val="FFFFFF"/>
                  </a:solidFill>
                  <a:latin typeface="Rubik Bold" pitchFamily="2" charset="-79"/>
                  <a:ea typeface="Rubik Bold"/>
                  <a:cs typeface="Rubik Bold" pitchFamily="2" charset="-79"/>
                  <a:sym typeface="Rubik"/>
                </a:rPr>
                <a:t>9</a:t>
              </a:fld>
              <a:endParaRPr lang="en-US" sz="1500" dirty="0">
                <a:solidFill>
                  <a:srgbClr val="FFFFFF"/>
                </a:solidFill>
                <a:latin typeface="Rubik Bold" pitchFamily="2" charset="-79"/>
                <a:ea typeface="Rubik Bold"/>
                <a:cs typeface="Rubik Bold" pitchFamily="2" charset="-79"/>
                <a:sym typeface="Rubik"/>
              </a:endParaRPr>
            </a:p>
          </p:txBody>
        </p:sp>
        <p:sp>
          <p:nvSpPr>
            <p:cNvPr id="39" name="Freeform 39"/>
            <p:cNvSpPr/>
            <p:nvPr/>
          </p:nvSpPr>
          <p:spPr>
            <a:xfrm>
              <a:off x="3644951" y="156364"/>
              <a:ext cx="2029714" cy="374544"/>
            </a:xfrm>
            <a:custGeom>
              <a:avLst/>
              <a:gdLst/>
              <a:ahLst/>
              <a:cxnLst/>
              <a:rect l="l" t="t" r="r" b="b"/>
              <a:pathLst>
                <a:path w="2029714" h="374544">
                  <a:moveTo>
                    <a:pt x="0" y="0"/>
                  </a:moveTo>
                  <a:lnTo>
                    <a:pt x="2029715" y="0"/>
                  </a:lnTo>
                  <a:lnTo>
                    <a:pt x="2029715" y="374544"/>
                  </a:lnTo>
                  <a:lnTo>
                    <a:pt x="0" y="374544"/>
                  </a:lnTo>
                  <a:lnTo>
                    <a:pt x="0" y="0"/>
                  </a:lnTo>
                  <a:close/>
                </a:path>
              </a:pathLst>
            </a:custGeom>
            <a:blipFill>
              <a:blip r:embed="rId4"/>
              <a:stretch>
                <a:fillRect/>
              </a:stretch>
            </a:blipFill>
          </p:spPr>
          <p:txBody>
            <a:bodyPr/>
            <a:lstStyle/>
            <a:p>
              <a:endParaRPr lang="en-US" dirty="0"/>
            </a:p>
          </p:txBody>
        </p:sp>
        <p:sp>
          <p:nvSpPr>
            <p:cNvPr id="40" name="Freeform 40"/>
            <p:cNvSpPr/>
            <p:nvPr/>
          </p:nvSpPr>
          <p:spPr>
            <a:xfrm>
              <a:off x="0" y="126728"/>
              <a:ext cx="433817" cy="433817"/>
            </a:xfrm>
            <a:custGeom>
              <a:avLst/>
              <a:gdLst/>
              <a:ahLst/>
              <a:cxnLst/>
              <a:rect l="l" t="t" r="r" b="b"/>
              <a:pathLst>
                <a:path w="433817" h="433817">
                  <a:moveTo>
                    <a:pt x="0" y="0"/>
                  </a:moveTo>
                  <a:lnTo>
                    <a:pt x="433817" y="0"/>
                  </a:lnTo>
                  <a:lnTo>
                    <a:pt x="433817" y="433816"/>
                  </a:lnTo>
                  <a:lnTo>
                    <a:pt x="0" y="4338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1" name="TextBox 41"/>
            <p:cNvSpPr txBox="1"/>
            <p:nvPr/>
          </p:nvSpPr>
          <p:spPr>
            <a:xfrm>
              <a:off x="562792" y="139533"/>
              <a:ext cx="2562944" cy="361738"/>
            </a:xfrm>
            <a:prstGeom prst="rect">
              <a:avLst/>
            </a:prstGeom>
          </p:spPr>
          <p:txBody>
            <a:bodyPr lIns="0" tIns="0" rIns="0" bIns="0" rtlCol="0" anchor="t">
              <a:spAutoFit/>
            </a:bodyPr>
            <a:lstStyle/>
            <a:p>
              <a:pPr algn="l">
                <a:lnSpc>
                  <a:spcPts val="2239"/>
                </a:lnSpc>
                <a:spcBef>
                  <a:spcPct val="0"/>
                </a:spcBef>
              </a:pPr>
              <a:r>
                <a:rPr lang="en-US" sz="1599" dirty="0" err="1">
                  <a:solidFill>
                    <a:srgbClr val="140F5E"/>
                  </a:solidFill>
                  <a:latin typeface="Urbanist Medium" panose="020B0A04040200000203" pitchFamily="34" charset="77"/>
                  <a:ea typeface="Urbanist Medium" panose="020B0A04040200000203" pitchFamily="34" charset="77"/>
                  <a:cs typeface="Urbanist Medium" panose="020B0A04040200000203" pitchFamily="34" charset="77"/>
                  <a:sym typeface="Rubik"/>
                </a:rPr>
                <a:t>www.leveldata.com</a:t>
              </a:r>
              <a:endParaRPr lang="en-US" sz="1599" dirty="0">
                <a:solidFill>
                  <a:srgbClr val="140F5E"/>
                </a:solidFill>
                <a:latin typeface="Urbanist Medium" panose="020B0A04040200000203" pitchFamily="34" charset="77"/>
                <a:ea typeface="Urbanist Medium" panose="020B0A04040200000203" pitchFamily="34" charset="77"/>
                <a:cs typeface="Urbanist Medium" panose="020B0A04040200000203" pitchFamily="34" charset="77"/>
                <a:sym typeface="Rubik"/>
              </a:endParaRPr>
            </a:p>
          </p:txBody>
        </p:sp>
        <p:sp>
          <p:nvSpPr>
            <p:cNvPr id="42" name="AutoShape 42"/>
            <p:cNvSpPr/>
            <p:nvPr/>
          </p:nvSpPr>
          <p:spPr>
            <a:xfrm flipV="1">
              <a:off x="3386086" y="0"/>
              <a:ext cx="0" cy="654557"/>
            </a:xfrm>
            <a:prstGeom prst="line">
              <a:avLst/>
            </a:prstGeom>
            <a:ln w="12700" cap="flat">
              <a:solidFill>
                <a:srgbClr val="140F5E"/>
              </a:solidFill>
              <a:prstDash val="solid"/>
              <a:headEnd type="none" w="sm" len="sm"/>
              <a:tailEnd type="none" w="sm" len="sm"/>
            </a:ln>
          </p:spPr>
          <p:txBody>
            <a:bodyPr/>
            <a:lstStyle/>
            <a:p>
              <a:endParaRPr lang="en-US"/>
            </a:p>
          </p:txBody>
        </p:sp>
      </p:grpSp>
      <p:sp>
        <p:nvSpPr>
          <p:cNvPr id="3" name="Oval Callout 2">
            <a:extLst>
              <a:ext uri="{FF2B5EF4-FFF2-40B4-BE49-F238E27FC236}">
                <a16:creationId xmlns:a16="http://schemas.microsoft.com/office/drawing/2014/main" id="{5153ED89-B027-5C29-E6BE-025D0651E50F}"/>
              </a:ext>
            </a:extLst>
          </p:cNvPr>
          <p:cNvSpPr/>
          <p:nvPr/>
        </p:nvSpPr>
        <p:spPr>
          <a:xfrm>
            <a:off x="7548113" y="1400065"/>
            <a:ext cx="3962400" cy="2676635"/>
          </a:xfrm>
          <a:prstGeom prst="wedgeEllipseCallout">
            <a:avLst>
              <a:gd name="adj1" fmla="val -98070"/>
              <a:gd name="adj2" fmla="val 5273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Urbanist" panose="020B0A04040200000203" pitchFamily="34" charset="77"/>
                <a:ea typeface="Urbanist" panose="020B0A04040200000203" pitchFamily="34" charset="77"/>
                <a:cs typeface="Urbanist" panose="020B0A04040200000203" pitchFamily="34" charset="77"/>
              </a:rPr>
              <a:t>This resource will be updated and linked soon! </a:t>
            </a:r>
          </a:p>
          <a:p>
            <a:pPr algn="ctr"/>
            <a:endParaRPr lang="en-US" sz="2400" dirty="0">
              <a:latin typeface="Urbanist" panose="020B0A04040200000203" pitchFamily="34" charset="77"/>
              <a:ea typeface="Urbanist" panose="020B0A04040200000203" pitchFamily="34" charset="77"/>
              <a:cs typeface="Urbanist" panose="020B0A04040200000203" pitchFamily="34" charset="77"/>
            </a:endParaRPr>
          </a:p>
          <a:p>
            <a:pPr algn="ctr"/>
            <a:r>
              <a:rPr lang="en-US" sz="2400" dirty="0">
                <a:latin typeface="Urbanist" panose="020B0A04040200000203" pitchFamily="34" charset="77"/>
                <a:ea typeface="Urbanist" panose="020B0A04040200000203" pitchFamily="34" charset="77"/>
                <a:cs typeface="Urbanist" panose="020B0A04040200000203" pitchFamily="34" charset="77"/>
              </a:rPr>
              <a:t>7/9/25</a:t>
            </a:r>
          </a:p>
        </p:txBody>
      </p:sp>
    </p:spTree>
  </p:cSld>
  <p:clrMapOvr>
    <a:masterClrMapping/>
  </p:clrMapOvr>
</p:sld>
</file>

<file path=ppt/theme/theme1.xml><?xml version="1.0" encoding="utf-8"?>
<a:theme xmlns:a="http://schemas.openxmlformats.org/drawingml/2006/main" name="Office Theme">
  <a:themeElements>
    <a:clrScheme name="Level Data">
      <a:dk1>
        <a:srgbClr val="130E5E"/>
      </a:dk1>
      <a:lt1>
        <a:srgbClr val="FFFFFF"/>
      </a:lt1>
      <a:dk2>
        <a:srgbClr val="000000"/>
      </a:dk2>
      <a:lt2>
        <a:srgbClr val="595CA7"/>
      </a:lt2>
      <a:accent1>
        <a:srgbClr val="F37875"/>
      </a:accent1>
      <a:accent2>
        <a:srgbClr val="7B219F"/>
      </a:accent2>
      <a:accent3>
        <a:srgbClr val="92D941"/>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48f61c9-6d16-4127-828e-bc79308eb7bf">
      <Terms xmlns="http://schemas.microsoft.com/office/infopath/2007/PartnerControls"/>
    </lcf76f155ced4ddcb4097134ff3c332f>
    <TaxCatchAll xmlns="23064898-3889-4e50-89e7-168e23f27c3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F05914C13F254CBF9A2D093F44EE63" ma:contentTypeVersion="14" ma:contentTypeDescription="Create a new document." ma:contentTypeScope="" ma:versionID="b8ee469efe5e7c207413494dc48b782f">
  <xsd:schema xmlns:xsd="http://www.w3.org/2001/XMLSchema" xmlns:xs="http://www.w3.org/2001/XMLSchema" xmlns:p="http://schemas.microsoft.com/office/2006/metadata/properties" xmlns:ns2="a48f61c9-6d16-4127-828e-bc79308eb7bf" xmlns:ns3="23064898-3889-4e50-89e7-168e23f27c3c" targetNamespace="http://schemas.microsoft.com/office/2006/metadata/properties" ma:root="true" ma:fieldsID="2ef43ba9a7c1a16fce337f10645ce2d5" ns2:_="" ns3:_="">
    <xsd:import namespace="a48f61c9-6d16-4127-828e-bc79308eb7bf"/>
    <xsd:import namespace="23064898-3889-4e50-89e7-168e23f27c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8f61c9-6d16-4127-828e-bc79308eb7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45b1338-5c5e-4e6a-a9a6-2cd6fcb41c1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64898-3889-4e50-89e7-168e23f27c3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250abf36-08df-4899-a473-fb5adee83987}" ma:internalName="TaxCatchAll" ma:showField="CatchAllData" ma:web="23064898-3889-4e50-89e7-168e23f27c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35099C-1B82-466D-9214-B529693EDEC9}">
  <ds:schemaRefs>
    <ds:schemaRef ds:uri="http://schemas.microsoft.com/office/2006/metadata/properties"/>
    <ds:schemaRef ds:uri="http://schemas.microsoft.com/office/infopath/2007/PartnerControls"/>
    <ds:schemaRef ds:uri="a48f61c9-6d16-4127-828e-bc79308eb7bf"/>
    <ds:schemaRef ds:uri="23064898-3889-4e50-89e7-168e23f27c3c"/>
  </ds:schemaRefs>
</ds:datastoreItem>
</file>

<file path=customXml/itemProps2.xml><?xml version="1.0" encoding="utf-8"?>
<ds:datastoreItem xmlns:ds="http://schemas.openxmlformats.org/officeDocument/2006/customXml" ds:itemID="{A17DB0BE-834D-4D26-BC90-D41AA23312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8f61c9-6d16-4127-828e-bc79308eb7bf"/>
    <ds:schemaRef ds:uri="23064898-3889-4e50-89e7-168e23f27c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C7980F-E34C-4B22-AA9B-2154A695BE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487</TotalTime>
  <Words>884</Words>
  <Application>Microsoft Macintosh PowerPoint</Application>
  <PresentationFormat>Custom</PresentationFormat>
  <Paragraphs>125</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Urbanist Medium</vt:lpstr>
      <vt:lpstr>Arial</vt:lpstr>
      <vt:lpstr>Rubik Medium</vt:lpstr>
      <vt:lpstr>Rubik</vt:lpstr>
      <vt:lpstr>Calibri</vt:lpstr>
      <vt:lpstr>Rubik Bold</vt:lpstr>
      <vt:lpstr>Urbanist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Data PPT Template</dc:title>
  <dc:creator>Suzanne Morgan</dc:creator>
  <cp:lastModifiedBy>Michelle McNamara</cp:lastModifiedBy>
  <cp:revision>45</cp:revision>
  <dcterms:created xsi:type="dcterms:W3CDTF">2006-08-16T00:00:00Z</dcterms:created>
  <dcterms:modified xsi:type="dcterms:W3CDTF">2025-07-09T19:17:22Z</dcterms:modified>
  <dc:identifier>DAGhoeRinDk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0x0101002EF05914C13F254CBF9A2D093F44EE63</vt:lpwstr>
  </property>
</Properties>
</file>